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2.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33" r:id="rId2"/>
    <p:sldMasterId id="2147483807" r:id="rId3"/>
  </p:sldMasterIdLst>
  <p:notesMasterIdLst>
    <p:notesMasterId r:id="rId45"/>
  </p:notesMasterIdLst>
  <p:sldIdLst>
    <p:sldId id="2147477863" r:id="rId4"/>
    <p:sldId id="2147477864" r:id="rId5"/>
    <p:sldId id="2147477865" r:id="rId6"/>
    <p:sldId id="2147477754" r:id="rId7"/>
    <p:sldId id="2147469724" r:id="rId8"/>
    <p:sldId id="2147469716" r:id="rId9"/>
    <p:sldId id="259" r:id="rId10"/>
    <p:sldId id="2147477874" r:id="rId11"/>
    <p:sldId id="2147469720" r:id="rId12"/>
    <p:sldId id="2147477896" r:id="rId13"/>
    <p:sldId id="2147477866" r:id="rId14"/>
    <p:sldId id="2147477879" r:id="rId15"/>
    <p:sldId id="2147477878" r:id="rId16"/>
    <p:sldId id="2147477899" r:id="rId17"/>
    <p:sldId id="2147477867" r:id="rId18"/>
    <p:sldId id="2147477880" r:id="rId19"/>
    <p:sldId id="2147477881" r:id="rId20"/>
    <p:sldId id="2147477882" r:id="rId21"/>
    <p:sldId id="2147477898" r:id="rId22"/>
    <p:sldId id="2147477891" r:id="rId23"/>
    <p:sldId id="2147477892" r:id="rId24"/>
    <p:sldId id="2147477893" r:id="rId25"/>
    <p:sldId id="2147477894" r:id="rId26"/>
    <p:sldId id="2147477895" r:id="rId27"/>
    <p:sldId id="2147477888" r:id="rId28"/>
    <p:sldId id="2147477886" r:id="rId29"/>
    <p:sldId id="2147477885" r:id="rId30"/>
    <p:sldId id="2147477887" r:id="rId31"/>
    <p:sldId id="2147477889" r:id="rId32"/>
    <p:sldId id="2147477873" r:id="rId33"/>
    <p:sldId id="2147477870" r:id="rId34"/>
    <p:sldId id="2147477871" r:id="rId35"/>
    <p:sldId id="2147477872" r:id="rId36"/>
    <p:sldId id="2147477883" r:id="rId37"/>
    <p:sldId id="2147477884" r:id="rId38"/>
    <p:sldId id="2147477868" r:id="rId39"/>
    <p:sldId id="2147477877" r:id="rId40"/>
    <p:sldId id="2147477897" r:id="rId41"/>
    <p:sldId id="2147477890" r:id="rId42"/>
    <p:sldId id="2147477875" r:id="rId43"/>
    <p:sldId id="2147477876" r:id="rId44"/>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44" autoAdjust="0"/>
    <p:restoredTop sz="94660"/>
  </p:normalViewPr>
  <p:slideViewPr>
    <p:cSldViewPr snapToGrid="0">
      <p:cViewPr varScale="1">
        <p:scale>
          <a:sx n="104" d="100"/>
          <a:sy n="104" d="100"/>
        </p:scale>
        <p:origin x="32" y="19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7CD238-A575-4D11-8D26-071C4EE4067C}" type="datetimeFigureOut">
              <a:rPr lang="en-DK" smtClean="0"/>
              <a:t>22/09/2023</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E387F7-C641-432D-B92F-5844FE756EDC}" type="slidenum">
              <a:rPr lang="en-DK" smtClean="0"/>
              <a:t>‹#›</a:t>
            </a:fld>
            <a:endParaRPr lang="en-DK"/>
          </a:p>
        </p:txBody>
      </p:sp>
    </p:spTree>
    <p:extLst>
      <p:ext uri="{BB962C8B-B14F-4D97-AF65-F5344CB8AC3E}">
        <p14:creationId xmlns:p14="http://schemas.microsoft.com/office/powerpoint/2010/main" val="312983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Filter away Areas with Empty, Bland, Administration, or Other</a:t>
            </a:r>
            <a:endParaRPr lang="en-DK"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9/22/2023 11:49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78419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986466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028080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7779347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775019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2256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00012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301184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844669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1181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778719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99663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07145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2444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37003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34778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44140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92452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575630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32795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27696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8847387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409290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478275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25768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926495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640021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125658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725366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8304344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39717248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23079363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901083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45338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91443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48332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343685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41012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39433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684095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62570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122161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74127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10653563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3452639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30425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27578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8546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084601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05050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1083226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29195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C395E-5A94-4155-B32B-0EBA9CA801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EA0AA6-57D6-4280-83AA-3D39D86121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5D2A52-A897-41A6-9C5C-4EA640451A11}"/>
              </a:ext>
            </a:extLst>
          </p:cNvPr>
          <p:cNvSpPr>
            <a:spLocks noGrp="1"/>
          </p:cNvSpPr>
          <p:nvPr>
            <p:ph type="dt" sz="half" idx="10"/>
          </p:nvPr>
        </p:nvSpPr>
        <p:spPr/>
        <p:txBody>
          <a:bodyPr/>
          <a:lstStyle/>
          <a:p>
            <a:fld id="{B49DAA6C-2E91-4CBB-9586-153CA634C7D5}" type="datetimeFigureOut">
              <a:rPr lang="en-US" smtClean="0"/>
              <a:t>9/22/2023</a:t>
            </a:fld>
            <a:endParaRPr lang="en-US"/>
          </a:p>
        </p:txBody>
      </p:sp>
      <p:sp>
        <p:nvSpPr>
          <p:cNvPr id="5" name="Footer Placeholder 4">
            <a:extLst>
              <a:ext uri="{FF2B5EF4-FFF2-40B4-BE49-F238E27FC236}">
                <a16:creationId xmlns:a16="http://schemas.microsoft.com/office/drawing/2014/main" id="{4BAA435B-61D3-4799-B6F1-C70AE013F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FFA74-9482-401B-AD44-DCD7FD84E8AE}"/>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145515106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9/22/2023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308261387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9/22/2023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269217242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78795892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9/22/2023</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9771254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77893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9/22/2023</a:t>
            </a:fld>
            <a:endParaRPr lang="en-US"/>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7256818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632480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9/22/2023</a:t>
            </a:fld>
            <a:endParaRPr lang="en-US"/>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85521877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9/22/2023</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78699669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9/22/2023</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54246389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9/22/2023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62233268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9/22/2023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22242462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21542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71581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87906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963336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1312004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04942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044664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40309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487103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34198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5733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85077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97923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688922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769077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767688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811314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848973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80298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52080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16262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859635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953040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84209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8322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96666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1810039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33950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84753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89089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3435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83062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3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2120778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481566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712815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909451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351843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647508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1650090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75322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4020629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824646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07669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16752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00689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85725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34722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4215291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6223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25802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53141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4219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883286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16070477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13109201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85113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98086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771319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41792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2395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474779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345796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1233330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152088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19707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4971281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955608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2985562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2692637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792916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157647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869388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0021067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68361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519352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16419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36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87197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78172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22380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80168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8982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235457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869525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856717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7528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46632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18066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244522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56097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159598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98.xml"/><Relationship Id="rId21" Type="http://schemas.openxmlformats.org/officeDocument/2006/relationships/slideLayout" Target="../slideLayouts/slideLayout93.xml"/><Relationship Id="rId42" Type="http://schemas.openxmlformats.org/officeDocument/2006/relationships/slideLayout" Target="../slideLayouts/slideLayout114.xml"/><Relationship Id="rId47" Type="http://schemas.openxmlformats.org/officeDocument/2006/relationships/slideLayout" Target="../slideLayouts/slideLayout119.xml"/><Relationship Id="rId63" Type="http://schemas.openxmlformats.org/officeDocument/2006/relationships/slideLayout" Target="../slideLayouts/slideLayout135.xml"/><Relationship Id="rId68" Type="http://schemas.openxmlformats.org/officeDocument/2006/relationships/slideLayout" Target="../slideLayouts/slideLayout140.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9" Type="http://schemas.openxmlformats.org/officeDocument/2006/relationships/slideLayout" Target="../slideLayouts/slideLayout101.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37" Type="http://schemas.openxmlformats.org/officeDocument/2006/relationships/slideLayout" Target="../slideLayouts/slideLayout109.xml"/><Relationship Id="rId40" Type="http://schemas.openxmlformats.org/officeDocument/2006/relationships/slideLayout" Target="../slideLayouts/slideLayout112.xml"/><Relationship Id="rId45" Type="http://schemas.openxmlformats.org/officeDocument/2006/relationships/slideLayout" Target="../slideLayouts/slideLayout117.xml"/><Relationship Id="rId53" Type="http://schemas.openxmlformats.org/officeDocument/2006/relationships/slideLayout" Target="../slideLayouts/slideLayout125.xml"/><Relationship Id="rId58" Type="http://schemas.openxmlformats.org/officeDocument/2006/relationships/slideLayout" Target="../slideLayouts/slideLayout130.xml"/><Relationship Id="rId66" Type="http://schemas.openxmlformats.org/officeDocument/2006/relationships/slideLayout" Target="../slideLayouts/slideLayout138.xml"/><Relationship Id="rId74" Type="http://schemas.openxmlformats.org/officeDocument/2006/relationships/theme" Target="../theme/theme2.xml"/><Relationship Id="rId5" Type="http://schemas.openxmlformats.org/officeDocument/2006/relationships/slideLayout" Target="../slideLayouts/slideLayout77.xml"/><Relationship Id="rId61" Type="http://schemas.openxmlformats.org/officeDocument/2006/relationships/slideLayout" Target="../slideLayouts/slideLayout133.xml"/><Relationship Id="rId19" Type="http://schemas.openxmlformats.org/officeDocument/2006/relationships/slideLayout" Target="../slideLayouts/slideLayout9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slideLayout" Target="../slideLayouts/slideLayout107.xml"/><Relationship Id="rId43" Type="http://schemas.openxmlformats.org/officeDocument/2006/relationships/slideLayout" Target="../slideLayouts/slideLayout115.xml"/><Relationship Id="rId48" Type="http://schemas.openxmlformats.org/officeDocument/2006/relationships/slideLayout" Target="../slideLayouts/slideLayout120.xml"/><Relationship Id="rId56" Type="http://schemas.openxmlformats.org/officeDocument/2006/relationships/slideLayout" Target="../slideLayouts/slideLayout128.xml"/><Relationship Id="rId64" Type="http://schemas.openxmlformats.org/officeDocument/2006/relationships/slideLayout" Target="../slideLayouts/slideLayout136.xml"/><Relationship Id="rId69" Type="http://schemas.openxmlformats.org/officeDocument/2006/relationships/slideLayout" Target="../slideLayouts/slideLayout141.xml"/><Relationship Id="rId8" Type="http://schemas.openxmlformats.org/officeDocument/2006/relationships/slideLayout" Target="../slideLayouts/slideLayout80.xml"/><Relationship Id="rId51" Type="http://schemas.openxmlformats.org/officeDocument/2006/relationships/slideLayout" Target="../slideLayouts/slideLayout123.xml"/><Relationship Id="rId72" Type="http://schemas.openxmlformats.org/officeDocument/2006/relationships/slideLayout" Target="../slideLayouts/slideLayout144.xml"/><Relationship Id="rId3" Type="http://schemas.openxmlformats.org/officeDocument/2006/relationships/slideLayout" Target="../slideLayouts/slideLayout75.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38" Type="http://schemas.openxmlformats.org/officeDocument/2006/relationships/slideLayout" Target="../slideLayouts/slideLayout110.xml"/><Relationship Id="rId46" Type="http://schemas.openxmlformats.org/officeDocument/2006/relationships/slideLayout" Target="../slideLayouts/slideLayout118.xml"/><Relationship Id="rId59" Type="http://schemas.openxmlformats.org/officeDocument/2006/relationships/slideLayout" Target="../slideLayouts/slideLayout131.xml"/><Relationship Id="rId67" Type="http://schemas.openxmlformats.org/officeDocument/2006/relationships/slideLayout" Target="../slideLayouts/slideLayout139.xml"/><Relationship Id="rId20" Type="http://schemas.openxmlformats.org/officeDocument/2006/relationships/slideLayout" Target="../slideLayouts/slideLayout92.xml"/><Relationship Id="rId41" Type="http://schemas.openxmlformats.org/officeDocument/2006/relationships/slideLayout" Target="../slideLayouts/slideLayout113.xml"/><Relationship Id="rId54" Type="http://schemas.openxmlformats.org/officeDocument/2006/relationships/slideLayout" Target="../slideLayouts/slideLayout126.xml"/><Relationship Id="rId62" Type="http://schemas.openxmlformats.org/officeDocument/2006/relationships/slideLayout" Target="../slideLayouts/slideLayout134.xml"/><Relationship Id="rId70" Type="http://schemas.openxmlformats.org/officeDocument/2006/relationships/slideLayout" Target="../slideLayouts/slideLayout142.xml"/><Relationship Id="rId75" Type="http://schemas.openxmlformats.org/officeDocument/2006/relationships/image" Target="../media/image1.emf"/><Relationship Id="rId1" Type="http://schemas.openxmlformats.org/officeDocument/2006/relationships/slideLayout" Target="../slideLayouts/slideLayout73.xml"/><Relationship Id="rId6" Type="http://schemas.openxmlformats.org/officeDocument/2006/relationships/slideLayout" Target="../slideLayouts/slideLayout78.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slideLayout" Target="../slideLayouts/slideLayout108.xml"/><Relationship Id="rId49" Type="http://schemas.openxmlformats.org/officeDocument/2006/relationships/slideLayout" Target="../slideLayouts/slideLayout121.xml"/><Relationship Id="rId57" Type="http://schemas.openxmlformats.org/officeDocument/2006/relationships/slideLayout" Target="../slideLayouts/slideLayout129.xml"/><Relationship Id="rId10" Type="http://schemas.openxmlformats.org/officeDocument/2006/relationships/slideLayout" Target="../slideLayouts/slideLayout82.xml"/><Relationship Id="rId31" Type="http://schemas.openxmlformats.org/officeDocument/2006/relationships/slideLayout" Target="../slideLayouts/slideLayout103.xml"/><Relationship Id="rId44" Type="http://schemas.openxmlformats.org/officeDocument/2006/relationships/slideLayout" Target="../slideLayouts/slideLayout116.xml"/><Relationship Id="rId52" Type="http://schemas.openxmlformats.org/officeDocument/2006/relationships/slideLayout" Target="../slideLayouts/slideLayout124.xml"/><Relationship Id="rId60" Type="http://schemas.openxmlformats.org/officeDocument/2006/relationships/slideLayout" Target="../slideLayouts/slideLayout132.xml"/><Relationship Id="rId65" Type="http://schemas.openxmlformats.org/officeDocument/2006/relationships/slideLayout" Target="../slideLayouts/slideLayout137.xml"/><Relationship Id="rId73" Type="http://schemas.openxmlformats.org/officeDocument/2006/relationships/slideLayout" Target="../slideLayouts/slideLayout145.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9" Type="http://schemas.openxmlformats.org/officeDocument/2006/relationships/slideLayout" Target="../slideLayouts/slideLayout111.xml"/><Relationship Id="rId34" Type="http://schemas.openxmlformats.org/officeDocument/2006/relationships/slideLayout" Target="../slideLayouts/slideLayout106.xml"/><Relationship Id="rId50" Type="http://schemas.openxmlformats.org/officeDocument/2006/relationships/slideLayout" Target="../slideLayouts/slideLayout122.xml"/><Relationship Id="rId55" Type="http://schemas.openxmlformats.org/officeDocument/2006/relationships/slideLayout" Target="../slideLayouts/slideLayout127.xml"/><Relationship Id="rId7" Type="http://schemas.openxmlformats.org/officeDocument/2006/relationships/slideLayout" Target="../slideLayouts/slideLayout79.xml"/><Relationship Id="rId71" Type="http://schemas.openxmlformats.org/officeDocument/2006/relationships/slideLayout" Target="../slideLayouts/slideLayout1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53.xml"/><Relationship Id="rId3" Type="http://schemas.openxmlformats.org/officeDocument/2006/relationships/slideLayout" Target="../slideLayouts/slideLayout148.xml"/><Relationship Id="rId7" Type="http://schemas.openxmlformats.org/officeDocument/2006/relationships/slideLayout" Target="../slideLayouts/slideLayout152.xml"/><Relationship Id="rId12" Type="http://schemas.openxmlformats.org/officeDocument/2006/relationships/theme" Target="../theme/theme3.xml"/><Relationship Id="rId2" Type="http://schemas.openxmlformats.org/officeDocument/2006/relationships/slideLayout" Target="../slideLayouts/slideLayout147.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5" Type="http://schemas.openxmlformats.org/officeDocument/2006/relationships/slideLayout" Target="../slideLayouts/slideLayout150.xml"/><Relationship Id="rId10" Type="http://schemas.openxmlformats.org/officeDocument/2006/relationships/slideLayout" Target="../slideLayouts/slideLayout155.xml"/><Relationship Id="rId4" Type="http://schemas.openxmlformats.org/officeDocument/2006/relationships/slideLayout" Target="../slideLayouts/slideLayout149.xml"/><Relationship Id="rId9" Type="http://schemas.openxmlformats.org/officeDocument/2006/relationships/slideLayout" Target="../slideLayouts/slideLayout1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989242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50682105"/>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 id="2147483763" r:id="rId30"/>
    <p:sldLayoutId id="2147483764" r:id="rId31"/>
    <p:sldLayoutId id="2147483765" r:id="rId32"/>
    <p:sldLayoutId id="2147483766" r:id="rId33"/>
    <p:sldLayoutId id="2147483767" r:id="rId34"/>
    <p:sldLayoutId id="2147483768" r:id="rId35"/>
    <p:sldLayoutId id="2147483769" r:id="rId36"/>
    <p:sldLayoutId id="2147483770" r:id="rId37"/>
    <p:sldLayoutId id="2147483771" r:id="rId38"/>
    <p:sldLayoutId id="2147483772" r:id="rId39"/>
    <p:sldLayoutId id="2147483773" r:id="rId40"/>
    <p:sldLayoutId id="2147483774" r:id="rId41"/>
    <p:sldLayoutId id="2147483775" r:id="rId42"/>
    <p:sldLayoutId id="2147483776" r:id="rId43"/>
    <p:sldLayoutId id="2147483777" r:id="rId44"/>
    <p:sldLayoutId id="2147483778" r:id="rId45"/>
    <p:sldLayoutId id="2147483779" r:id="rId46"/>
    <p:sldLayoutId id="2147483780" r:id="rId47"/>
    <p:sldLayoutId id="2147483781" r:id="rId48"/>
    <p:sldLayoutId id="2147483782" r:id="rId49"/>
    <p:sldLayoutId id="2147483783" r:id="rId50"/>
    <p:sldLayoutId id="2147483784" r:id="rId51"/>
    <p:sldLayoutId id="2147483785" r:id="rId52"/>
    <p:sldLayoutId id="2147483786" r:id="rId53"/>
    <p:sldLayoutId id="2147483787" r:id="rId54"/>
    <p:sldLayoutId id="2147483788" r:id="rId55"/>
    <p:sldLayoutId id="2147483789" r:id="rId56"/>
    <p:sldLayoutId id="2147483790" r:id="rId57"/>
    <p:sldLayoutId id="2147483791" r:id="rId58"/>
    <p:sldLayoutId id="2147483792" r:id="rId59"/>
    <p:sldLayoutId id="2147483793" r:id="rId60"/>
    <p:sldLayoutId id="2147483794" r:id="rId61"/>
    <p:sldLayoutId id="2147483795" r:id="rId62"/>
    <p:sldLayoutId id="2147483796" r:id="rId63"/>
    <p:sldLayoutId id="2147483797" r:id="rId64"/>
    <p:sldLayoutId id="2147483798" r:id="rId65"/>
    <p:sldLayoutId id="2147483799" r:id="rId66"/>
    <p:sldLayoutId id="2147483800" r:id="rId67"/>
    <p:sldLayoutId id="2147483801" r:id="rId68"/>
    <p:sldLayoutId id="2147483802" r:id="rId69"/>
    <p:sldLayoutId id="2147483803" r:id="rId70"/>
    <p:sldLayoutId id="2147483804" r:id="rId71"/>
    <p:sldLayoutId id="2147483805" r:id="rId72"/>
    <p:sldLayoutId id="2147483806"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9774012"/>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5.xml"/></Relationships>
</file>

<file path=ppt/slides/_rels/slide1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5.xml"/></Relationships>
</file>

<file path=ppt/slides/_rels/slide1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5.xml"/></Relationships>
</file>

<file path=ppt/slides/_rels/slide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5.xml"/></Relationships>
</file>

<file path=ppt/slides/_rels/slide1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5.xml"/></Relationships>
</file>

<file path=ppt/slides/_rels/slide2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5.xml"/></Relationships>
</file>

<file path=ppt/slides/_rels/slide2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5.xml"/></Relationships>
</file>

<file path=ppt/slides/_rels/slide2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5.xml"/></Relationships>
</file>

<file path=ppt/slides/_rels/slide2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5.xml"/></Relationships>
</file>

<file path=ppt/slides/_rels/slide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5.xml"/></Relationships>
</file>

<file path=ppt/slides/_rels/slide2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5.xml"/></Relationships>
</file>

<file path=ppt/slides/_rels/slide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5.xml"/></Relationships>
</file>

<file path=ppt/slides/_rels/slide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5.xml"/></Relationships>
</file>

<file path=ppt/slides/_rels/slide3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5.xml"/></Relationships>
</file>

<file path=ppt/slides/_rels/slide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5.xml"/></Relationships>
</file>

<file path=ppt/slides/_rels/slide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3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5.xml"/></Relationships>
</file>

<file path=ppt/slides/_rels/slide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5.xml"/></Relationships>
</file>

<file path=ppt/slides/_rels/slide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5.xml"/></Relationships>
</file>

<file path=ppt/slides/_rels/slide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7.xml"/></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5.xml"/></Relationships>
</file>

<file path=ppt/slides/_rels/slide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5.xml"/></Relationships>
</file>

<file path=ppt/slides/_rels/slide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85.xml"/></Relationships>
</file>

<file path=ppt/slides/_rels/slide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5.xml"/></Relationships>
</file>

<file path=ppt/slides/_rels/slide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5.xml"/></Relationships>
</file>

<file path=ppt/slides/_rels/slide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A26D5-2CD7-BEBF-C5B4-BA8F4F69B3FF}"/>
              </a:ext>
            </a:extLst>
          </p:cNvPr>
          <p:cNvSpPr>
            <a:spLocks noGrp="1"/>
          </p:cNvSpPr>
          <p:nvPr>
            <p:ph type="title"/>
          </p:nvPr>
        </p:nvSpPr>
        <p:spPr/>
        <p:txBody>
          <a:bodyPr/>
          <a:lstStyle/>
          <a:p>
            <a:r>
              <a:rPr lang="en-US" dirty="0"/>
              <a:t>Telemetry (Power BI) </a:t>
            </a:r>
            <a:r>
              <a:rPr lang="en-US"/>
              <a:t>app usage scenarios</a:t>
            </a:r>
            <a:endParaRPr lang="en-DK" dirty="0"/>
          </a:p>
        </p:txBody>
      </p:sp>
      <p:sp>
        <p:nvSpPr>
          <p:cNvPr id="3" name="Text Placeholder 2">
            <a:extLst>
              <a:ext uri="{FF2B5EF4-FFF2-40B4-BE49-F238E27FC236}">
                <a16:creationId xmlns:a16="http://schemas.microsoft.com/office/drawing/2014/main" id="{A3A04C88-8ED5-5E3F-7E06-C074185F1847}"/>
              </a:ext>
            </a:extLst>
          </p:cNvPr>
          <p:cNvSpPr>
            <a:spLocks noGrp="1"/>
          </p:cNvSpPr>
          <p:nvPr>
            <p:ph type="body" sz="quarter" idx="12"/>
          </p:nvPr>
        </p:nvSpPr>
        <p:spPr/>
        <p:txBody>
          <a:bodyPr/>
          <a:lstStyle/>
          <a:p>
            <a:endParaRPr lang="en-DK"/>
          </a:p>
        </p:txBody>
      </p:sp>
    </p:spTree>
    <p:extLst>
      <p:ext uri="{BB962C8B-B14F-4D97-AF65-F5344CB8AC3E}">
        <p14:creationId xmlns:p14="http://schemas.microsoft.com/office/powerpoint/2010/main" val="204948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Microsoft connectors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rcRect/>
          <a:stretch/>
        </p:blipFill>
        <p:spPr>
          <a:xfrm>
            <a:off x="1158046" y="1194829"/>
            <a:ext cx="9786762" cy="5570278"/>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7344032" y="2421924"/>
            <a:ext cx="3381633" cy="109975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384856" y="2393092"/>
            <a:ext cx="2121241" cy="138395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352" y="397155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56917322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80127-4173-8DAC-5A16-02B77B704445}"/>
              </a:ext>
            </a:extLst>
          </p:cNvPr>
          <p:cNvSpPr>
            <a:spLocks noGrp="1"/>
          </p:cNvSpPr>
          <p:nvPr>
            <p:ph type="title"/>
          </p:nvPr>
        </p:nvSpPr>
        <p:spPr/>
        <p:txBody>
          <a:bodyPr/>
          <a:lstStyle/>
          <a:p>
            <a:r>
              <a:rPr lang="en-US" dirty="0"/>
              <a:t>Errors</a:t>
            </a:r>
            <a:endParaRPr lang="en-DK" dirty="0"/>
          </a:p>
        </p:txBody>
      </p:sp>
    </p:spTree>
    <p:extLst>
      <p:ext uri="{BB962C8B-B14F-4D97-AF65-F5344CB8AC3E}">
        <p14:creationId xmlns:p14="http://schemas.microsoft.com/office/powerpoint/2010/main" val="366385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Troubleshoot errors that users see</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65543" y="1218553"/>
            <a:ext cx="9771768" cy="5522829"/>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588263" y="270118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23040" y="362525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C6C3660F-4036-FD65-FD15-26BE58751150}"/>
              </a:ext>
            </a:extLst>
          </p:cNvPr>
          <p:cNvSpPr/>
          <p:nvPr/>
        </p:nvSpPr>
        <p:spPr bwMode="auto">
          <a:xfrm>
            <a:off x="2626753" y="2551787"/>
            <a:ext cx="4486397" cy="99222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5" name="Rectangle 4">
            <a:extLst>
              <a:ext uri="{FF2B5EF4-FFF2-40B4-BE49-F238E27FC236}">
                <a16:creationId xmlns:a16="http://schemas.microsoft.com/office/drawing/2014/main" id="{27512EC9-D1A5-0F89-474E-3D83E920C887}"/>
              </a:ext>
            </a:extLst>
          </p:cNvPr>
          <p:cNvSpPr/>
          <p:nvPr/>
        </p:nvSpPr>
        <p:spPr bwMode="auto">
          <a:xfrm>
            <a:off x="2591449" y="3817135"/>
            <a:ext cx="4715969" cy="162257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13" name="Rectangle 12">
            <a:extLst>
              <a:ext uri="{FF2B5EF4-FFF2-40B4-BE49-F238E27FC236}">
                <a16:creationId xmlns:a16="http://schemas.microsoft.com/office/drawing/2014/main" id="{394604DC-8173-FC11-9F58-4961A252C698}"/>
              </a:ext>
            </a:extLst>
          </p:cNvPr>
          <p:cNvSpPr/>
          <p:nvPr/>
        </p:nvSpPr>
        <p:spPr bwMode="auto">
          <a:xfrm>
            <a:off x="2536974" y="5603132"/>
            <a:ext cx="4770444" cy="108949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14" name="TextBox 13">
            <a:extLst>
              <a:ext uri="{FF2B5EF4-FFF2-40B4-BE49-F238E27FC236}">
                <a16:creationId xmlns:a16="http://schemas.microsoft.com/office/drawing/2014/main" id="{44D23A0F-8F90-FA1A-427D-99E3F9BA8199}"/>
              </a:ext>
            </a:extLst>
          </p:cNvPr>
          <p:cNvSpPr txBox="1"/>
          <p:nvPr/>
        </p:nvSpPr>
        <p:spPr>
          <a:xfrm>
            <a:off x="2739592" y="2217659"/>
            <a:ext cx="5556155"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customers experience errors?</a:t>
            </a:r>
            <a:endParaRPr lang="en-DK" dirty="0" err="1"/>
          </a:p>
        </p:txBody>
      </p:sp>
      <p:sp>
        <p:nvSpPr>
          <p:cNvPr id="15" name="TextBox 14">
            <a:extLst>
              <a:ext uri="{FF2B5EF4-FFF2-40B4-BE49-F238E27FC236}">
                <a16:creationId xmlns:a16="http://schemas.microsoft.com/office/drawing/2014/main" id="{E644660C-8C19-44A0-0B04-C62E23B156C4}"/>
              </a:ext>
            </a:extLst>
          </p:cNvPr>
          <p:cNvSpPr txBox="1"/>
          <p:nvPr/>
        </p:nvSpPr>
        <p:spPr>
          <a:xfrm>
            <a:off x="7378389" y="3817135"/>
            <a:ext cx="2092460" cy="153888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What errors do users see? </a:t>
            </a:r>
          </a:p>
          <a:p>
            <a:r>
              <a:rPr lang="en-US" dirty="0"/>
              <a:t>And what is the error message in English?</a:t>
            </a:r>
            <a:endParaRPr lang="en-DK" dirty="0" err="1"/>
          </a:p>
        </p:txBody>
      </p:sp>
      <p:sp>
        <p:nvSpPr>
          <p:cNvPr id="16" name="TextBox 15">
            <a:extLst>
              <a:ext uri="{FF2B5EF4-FFF2-40B4-BE49-F238E27FC236}">
                <a16:creationId xmlns:a16="http://schemas.microsoft.com/office/drawing/2014/main" id="{276BB5E3-8230-8D15-225E-3F31870C78C4}"/>
              </a:ext>
            </a:extLst>
          </p:cNvPr>
          <p:cNvSpPr txBox="1"/>
          <p:nvPr/>
        </p:nvSpPr>
        <p:spPr>
          <a:xfrm>
            <a:off x="7378389" y="5716622"/>
            <a:ext cx="2142396" cy="923330"/>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apps and objects do errors come from?</a:t>
            </a:r>
            <a:endParaRPr lang="en-DK" dirty="0" err="1"/>
          </a:p>
        </p:txBody>
      </p:sp>
    </p:spTree>
    <p:extLst>
      <p:ext uri="{BB962C8B-B14F-4D97-AF65-F5344CB8AC3E}">
        <p14:creationId xmlns:p14="http://schemas.microsoft.com/office/powerpoint/2010/main" val="317448526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Troubleshoot permission issues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65543" y="1194829"/>
            <a:ext cx="9771768" cy="5570278"/>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588263" y="270118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352" y="397155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C6C3660F-4036-FD65-FD15-26BE58751150}"/>
              </a:ext>
            </a:extLst>
          </p:cNvPr>
          <p:cNvSpPr/>
          <p:nvPr/>
        </p:nvSpPr>
        <p:spPr bwMode="auto">
          <a:xfrm>
            <a:off x="2626753" y="2551787"/>
            <a:ext cx="4486397" cy="99222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5" name="Rectangle 4">
            <a:extLst>
              <a:ext uri="{FF2B5EF4-FFF2-40B4-BE49-F238E27FC236}">
                <a16:creationId xmlns:a16="http://schemas.microsoft.com/office/drawing/2014/main" id="{27512EC9-D1A5-0F89-474E-3D83E920C887}"/>
              </a:ext>
            </a:extLst>
          </p:cNvPr>
          <p:cNvSpPr/>
          <p:nvPr/>
        </p:nvSpPr>
        <p:spPr bwMode="auto">
          <a:xfrm>
            <a:off x="2591449" y="3856044"/>
            <a:ext cx="4715969" cy="131128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13" name="Rectangle 12">
            <a:extLst>
              <a:ext uri="{FF2B5EF4-FFF2-40B4-BE49-F238E27FC236}">
                <a16:creationId xmlns:a16="http://schemas.microsoft.com/office/drawing/2014/main" id="{394604DC-8173-FC11-9F58-4961A252C698}"/>
              </a:ext>
            </a:extLst>
          </p:cNvPr>
          <p:cNvSpPr/>
          <p:nvPr/>
        </p:nvSpPr>
        <p:spPr bwMode="auto">
          <a:xfrm>
            <a:off x="2536974" y="5603132"/>
            <a:ext cx="4770444" cy="108949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14" name="TextBox 13">
            <a:extLst>
              <a:ext uri="{FF2B5EF4-FFF2-40B4-BE49-F238E27FC236}">
                <a16:creationId xmlns:a16="http://schemas.microsoft.com/office/drawing/2014/main" id="{44D23A0F-8F90-FA1A-427D-99E3F9BA8199}"/>
              </a:ext>
            </a:extLst>
          </p:cNvPr>
          <p:cNvSpPr txBox="1"/>
          <p:nvPr/>
        </p:nvSpPr>
        <p:spPr>
          <a:xfrm>
            <a:off x="2739592" y="2217659"/>
            <a:ext cx="5556155"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customers experience permission issues?</a:t>
            </a:r>
            <a:endParaRPr lang="en-DK" dirty="0" err="1"/>
          </a:p>
        </p:txBody>
      </p:sp>
      <p:sp>
        <p:nvSpPr>
          <p:cNvPr id="15" name="TextBox 14">
            <a:extLst>
              <a:ext uri="{FF2B5EF4-FFF2-40B4-BE49-F238E27FC236}">
                <a16:creationId xmlns:a16="http://schemas.microsoft.com/office/drawing/2014/main" id="{E644660C-8C19-44A0-0B04-C62E23B156C4}"/>
              </a:ext>
            </a:extLst>
          </p:cNvPr>
          <p:cNvSpPr txBox="1"/>
          <p:nvPr/>
        </p:nvSpPr>
        <p:spPr>
          <a:xfrm>
            <a:off x="7378389" y="3863826"/>
            <a:ext cx="1590513"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What errors do users see?</a:t>
            </a:r>
            <a:endParaRPr lang="en-DK" dirty="0" err="1"/>
          </a:p>
        </p:txBody>
      </p:sp>
      <p:sp>
        <p:nvSpPr>
          <p:cNvPr id="16" name="TextBox 15">
            <a:extLst>
              <a:ext uri="{FF2B5EF4-FFF2-40B4-BE49-F238E27FC236}">
                <a16:creationId xmlns:a16="http://schemas.microsoft.com/office/drawing/2014/main" id="{276BB5E3-8230-8D15-225E-3F31870C78C4}"/>
              </a:ext>
            </a:extLst>
          </p:cNvPr>
          <p:cNvSpPr txBox="1"/>
          <p:nvPr/>
        </p:nvSpPr>
        <p:spPr>
          <a:xfrm>
            <a:off x="7378389" y="5716622"/>
            <a:ext cx="2142396" cy="923330"/>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apps and objects do errors come from?</a:t>
            </a:r>
            <a:endParaRPr lang="en-DK" dirty="0" err="1"/>
          </a:p>
        </p:txBody>
      </p:sp>
    </p:spTree>
    <p:extLst>
      <p:ext uri="{BB962C8B-B14F-4D97-AF65-F5344CB8AC3E}">
        <p14:creationId xmlns:p14="http://schemas.microsoft.com/office/powerpoint/2010/main" val="60810172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a:t>Troubleshoot deadlock issues</a:t>
            </a:r>
            <a:endParaRPr lang="en-US" dirty="0"/>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65543" y="1202825"/>
            <a:ext cx="9771768" cy="5554285"/>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677351" y="252543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350" y="540336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C6C3660F-4036-FD65-FD15-26BE58751150}"/>
              </a:ext>
            </a:extLst>
          </p:cNvPr>
          <p:cNvSpPr/>
          <p:nvPr/>
        </p:nvSpPr>
        <p:spPr bwMode="auto">
          <a:xfrm>
            <a:off x="2626753" y="2551787"/>
            <a:ext cx="4486397" cy="99222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5" name="Rectangle 4">
            <a:extLst>
              <a:ext uri="{FF2B5EF4-FFF2-40B4-BE49-F238E27FC236}">
                <a16:creationId xmlns:a16="http://schemas.microsoft.com/office/drawing/2014/main" id="{27512EC9-D1A5-0F89-474E-3D83E920C887}"/>
              </a:ext>
            </a:extLst>
          </p:cNvPr>
          <p:cNvSpPr/>
          <p:nvPr/>
        </p:nvSpPr>
        <p:spPr bwMode="auto">
          <a:xfrm>
            <a:off x="2591449" y="4479378"/>
            <a:ext cx="4715969" cy="68795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13" name="Rectangle 12">
            <a:extLst>
              <a:ext uri="{FF2B5EF4-FFF2-40B4-BE49-F238E27FC236}">
                <a16:creationId xmlns:a16="http://schemas.microsoft.com/office/drawing/2014/main" id="{394604DC-8173-FC11-9F58-4961A252C698}"/>
              </a:ext>
            </a:extLst>
          </p:cNvPr>
          <p:cNvSpPr/>
          <p:nvPr/>
        </p:nvSpPr>
        <p:spPr bwMode="auto">
          <a:xfrm>
            <a:off x="2536974" y="6168118"/>
            <a:ext cx="4770444" cy="52451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14" name="TextBox 13">
            <a:extLst>
              <a:ext uri="{FF2B5EF4-FFF2-40B4-BE49-F238E27FC236}">
                <a16:creationId xmlns:a16="http://schemas.microsoft.com/office/drawing/2014/main" id="{44D23A0F-8F90-FA1A-427D-99E3F9BA8199}"/>
              </a:ext>
            </a:extLst>
          </p:cNvPr>
          <p:cNvSpPr txBox="1"/>
          <p:nvPr/>
        </p:nvSpPr>
        <p:spPr>
          <a:xfrm>
            <a:off x="2739592" y="2217659"/>
            <a:ext cx="5556155"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customers experience deadlocks?</a:t>
            </a:r>
            <a:endParaRPr lang="en-DK" dirty="0" err="1"/>
          </a:p>
        </p:txBody>
      </p:sp>
      <p:sp>
        <p:nvSpPr>
          <p:cNvPr id="15" name="TextBox 14">
            <a:extLst>
              <a:ext uri="{FF2B5EF4-FFF2-40B4-BE49-F238E27FC236}">
                <a16:creationId xmlns:a16="http://schemas.microsoft.com/office/drawing/2014/main" id="{E644660C-8C19-44A0-0B04-C62E23B156C4}"/>
              </a:ext>
            </a:extLst>
          </p:cNvPr>
          <p:cNvSpPr txBox="1"/>
          <p:nvPr/>
        </p:nvSpPr>
        <p:spPr>
          <a:xfrm>
            <a:off x="7378389" y="4479378"/>
            <a:ext cx="1590513"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Who got the error?</a:t>
            </a:r>
            <a:endParaRPr lang="en-DK" dirty="0" err="1"/>
          </a:p>
        </p:txBody>
      </p:sp>
      <p:sp>
        <p:nvSpPr>
          <p:cNvPr id="16" name="TextBox 15">
            <a:extLst>
              <a:ext uri="{FF2B5EF4-FFF2-40B4-BE49-F238E27FC236}">
                <a16:creationId xmlns:a16="http://schemas.microsoft.com/office/drawing/2014/main" id="{276BB5E3-8230-8D15-225E-3F31870C78C4}"/>
              </a:ext>
            </a:extLst>
          </p:cNvPr>
          <p:cNvSpPr txBox="1"/>
          <p:nvPr/>
        </p:nvSpPr>
        <p:spPr>
          <a:xfrm>
            <a:off x="7378389" y="5716622"/>
            <a:ext cx="2142396" cy="923330"/>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apps and objects do deadlocks arise?</a:t>
            </a:r>
            <a:endParaRPr lang="en-DK" dirty="0" err="1"/>
          </a:p>
        </p:txBody>
      </p:sp>
    </p:spTree>
    <p:extLst>
      <p:ext uri="{BB962C8B-B14F-4D97-AF65-F5344CB8AC3E}">
        <p14:creationId xmlns:p14="http://schemas.microsoft.com/office/powerpoint/2010/main" val="42816419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80127-4173-8DAC-5A16-02B77B704445}"/>
              </a:ext>
            </a:extLst>
          </p:cNvPr>
          <p:cNvSpPr>
            <a:spLocks noGrp="1"/>
          </p:cNvSpPr>
          <p:nvPr>
            <p:ph type="title"/>
          </p:nvPr>
        </p:nvSpPr>
        <p:spPr/>
        <p:txBody>
          <a:bodyPr/>
          <a:lstStyle/>
          <a:p>
            <a:r>
              <a:rPr lang="en-US" dirty="0"/>
              <a:t>Performance</a:t>
            </a:r>
            <a:endParaRPr lang="en-DK" dirty="0"/>
          </a:p>
        </p:txBody>
      </p:sp>
    </p:spTree>
    <p:extLst>
      <p:ext uri="{BB962C8B-B14F-4D97-AF65-F5344CB8AC3E}">
        <p14:creationId xmlns:p14="http://schemas.microsoft.com/office/powerpoint/2010/main" val="286306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0165E-DA86-D9CA-559B-DDCE028FF82C}"/>
              </a:ext>
            </a:extLst>
          </p:cNvPr>
          <p:cNvSpPr>
            <a:spLocks noGrp="1"/>
          </p:cNvSpPr>
          <p:nvPr>
            <p:ph type="title"/>
          </p:nvPr>
        </p:nvSpPr>
        <p:spPr/>
        <p:txBody>
          <a:bodyPr/>
          <a:lstStyle/>
          <a:p>
            <a:r>
              <a:rPr lang="en-US" dirty="0"/>
              <a:t>Tuning login performance</a:t>
            </a:r>
            <a:endParaRPr lang="en-DK" dirty="0"/>
          </a:p>
        </p:txBody>
      </p:sp>
      <p:sp>
        <p:nvSpPr>
          <p:cNvPr id="3" name="Content Placeholder 2">
            <a:extLst>
              <a:ext uri="{FF2B5EF4-FFF2-40B4-BE49-F238E27FC236}">
                <a16:creationId xmlns:a16="http://schemas.microsoft.com/office/drawing/2014/main" id="{82230446-C568-2951-1885-2E15F009563E}"/>
              </a:ext>
            </a:extLst>
          </p:cNvPr>
          <p:cNvSpPr>
            <a:spLocks noGrp="1"/>
          </p:cNvSpPr>
          <p:nvPr>
            <p:ph sz="quarter" idx="10"/>
          </p:nvPr>
        </p:nvSpPr>
        <p:spPr>
          <a:xfrm>
            <a:off x="584200" y="1435100"/>
            <a:ext cx="11018838" cy="3016210"/>
          </a:xfrm>
        </p:spPr>
        <p:txBody>
          <a:bodyPr/>
          <a:lstStyle/>
          <a:p>
            <a:pPr marL="0" indent="0">
              <a:buNone/>
            </a:pPr>
            <a:r>
              <a:rPr lang="en-US" dirty="0"/>
              <a:t>Bad things that should not happen in the </a:t>
            </a:r>
            <a:r>
              <a:rPr lang="en-US" dirty="0" err="1"/>
              <a:t>OnCompanyOpen</a:t>
            </a:r>
            <a:r>
              <a:rPr lang="en-US" dirty="0"/>
              <a:t> trigger</a:t>
            </a:r>
          </a:p>
          <a:p>
            <a:pPr marL="0" indent="0">
              <a:buNone/>
            </a:pPr>
            <a:endParaRPr lang="en-US" dirty="0"/>
          </a:p>
          <a:p>
            <a:pPr marL="514350" indent="-514350">
              <a:buAutoNum type="arabicPeriod"/>
            </a:pPr>
            <a:r>
              <a:rPr lang="en-US" dirty="0"/>
              <a:t>Long running AL methods</a:t>
            </a:r>
          </a:p>
          <a:p>
            <a:pPr marL="514350" indent="-514350">
              <a:buFont typeface="Wingdings" panose="05000000000000000000" pitchFamily="2" charset="2"/>
              <a:buAutoNum type="arabicPeriod"/>
            </a:pPr>
            <a:r>
              <a:rPr lang="en-US" dirty="0"/>
              <a:t>Long running SQL statements</a:t>
            </a:r>
          </a:p>
          <a:p>
            <a:pPr marL="514350" indent="-514350">
              <a:buAutoNum type="arabicPeriod"/>
            </a:pPr>
            <a:r>
              <a:rPr lang="en-US" dirty="0"/>
              <a:t>Lock timeouts</a:t>
            </a:r>
          </a:p>
          <a:p>
            <a:pPr marL="514350" indent="-514350">
              <a:buAutoNum type="arabicPeriod"/>
            </a:pPr>
            <a:r>
              <a:rPr lang="en-US" dirty="0"/>
              <a:t>Outgoing web service calls</a:t>
            </a:r>
          </a:p>
        </p:txBody>
      </p:sp>
    </p:spTree>
    <p:extLst>
      <p:ext uri="{BB962C8B-B14F-4D97-AF65-F5344CB8AC3E}">
        <p14:creationId xmlns:p14="http://schemas.microsoft.com/office/powerpoint/2010/main" val="199043150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Login performance</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5051" y="1595303"/>
            <a:ext cx="8392752" cy="4769330"/>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3112485" y="4780746"/>
            <a:ext cx="5883655" cy="144884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85268" y="35804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50652" y="456407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112485" y="6278264"/>
            <a:ext cx="3719857"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None of these should happen</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Tree>
    <p:extLst>
      <p:ext uri="{BB962C8B-B14F-4D97-AF65-F5344CB8AC3E}">
        <p14:creationId xmlns:p14="http://schemas.microsoft.com/office/powerpoint/2010/main" val="191449053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Long running AL methods</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5051" y="1611357"/>
            <a:ext cx="8392752" cy="4737222"/>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3109599" y="2769066"/>
            <a:ext cx="3929335" cy="144884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85268" y="35804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38979" y="564578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4422353" y="2410546"/>
            <a:ext cx="523316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Now shows both total time and exclusive time</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Tree>
    <p:extLst>
      <p:ext uri="{BB962C8B-B14F-4D97-AF65-F5344CB8AC3E}">
        <p14:creationId xmlns:p14="http://schemas.microsoft.com/office/powerpoint/2010/main" val="282918528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Long running AL methods – see SQL statistics</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6358" y="1611357"/>
            <a:ext cx="8290138" cy="4737222"/>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3150421" y="3520823"/>
            <a:ext cx="3929335" cy="144884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336575" y="289055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425721" y="476990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155864" y="2721624"/>
            <a:ext cx="3885832"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Now also shows SQL statistics for long running AL methods</a:t>
            </a:r>
            <a:endParaRPr lang="en-DK" dirty="0" err="1"/>
          </a:p>
        </p:txBody>
      </p:sp>
      <p:sp>
        <p:nvSpPr>
          <p:cNvPr id="9" name="TextBox 8">
            <a:extLst>
              <a:ext uri="{FF2B5EF4-FFF2-40B4-BE49-F238E27FC236}">
                <a16:creationId xmlns:a16="http://schemas.microsoft.com/office/drawing/2014/main" id="{4D2EDFDE-24A4-99EC-8CC6-577276B3163C}"/>
              </a:ext>
            </a:extLst>
          </p:cNvPr>
          <p:cNvSpPr txBox="1"/>
          <p:nvPr/>
        </p:nvSpPr>
        <p:spPr>
          <a:xfrm>
            <a:off x="7300600" y="3520823"/>
            <a:ext cx="3885832" cy="2769989"/>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GB" dirty="0"/>
              <a:t>SQL statistics can help you determine if a long running AL method is not only spending a lot of time running AL, but as well is also doing work on the database.</a:t>
            </a:r>
          </a:p>
          <a:p>
            <a:endParaRPr lang="en-GB" dirty="0"/>
          </a:p>
          <a:p>
            <a:r>
              <a:rPr lang="en-GB" dirty="0"/>
              <a:t>Note that the time captured in this event does not include time spend in SQL.</a:t>
            </a:r>
            <a:endParaRPr lang="en-DK" dirty="0" err="1"/>
          </a:p>
        </p:txBody>
      </p:sp>
    </p:spTree>
    <p:extLst>
      <p:ext uri="{BB962C8B-B14F-4D97-AF65-F5344CB8AC3E}">
        <p14:creationId xmlns:p14="http://schemas.microsoft.com/office/powerpoint/2010/main" val="11360511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3261C2-8888-CF9E-2408-4B6AACCA6F3D}"/>
              </a:ext>
            </a:extLst>
          </p:cNvPr>
          <p:cNvSpPr>
            <a:spLocks noGrp="1"/>
          </p:cNvSpPr>
          <p:nvPr>
            <p:ph type="title"/>
          </p:nvPr>
        </p:nvSpPr>
        <p:spPr/>
        <p:txBody>
          <a:bodyPr/>
          <a:lstStyle/>
          <a:p>
            <a:endParaRPr lang="en-DK"/>
          </a:p>
        </p:txBody>
      </p:sp>
      <p:sp>
        <p:nvSpPr>
          <p:cNvPr id="5" name="Text Placeholder 4">
            <a:extLst>
              <a:ext uri="{FF2B5EF4-FFF2-40B4-BE49-F238E27FC236}">
                <a16:creationId xmlns:a16="http://schemas.microsoft.com/office/drawing/2014/main" id="{BC5FADC1-C0EB-BFF8-DFD9-9BD36ACCB569}"/>
              </a:ext>
            </a:extLst>
          </p:cNvPr>
          <p:cNvSpPr>
            <a:spLocks noGrp="1"/>
          </p:cNvSpPr>
          <p:nvPr>
            <p:ph type="body" sz="quarter" idx="10"/>
          </p:nvPr>
        </p:nvSpPr>
        <p:spPr>
          <a:xfrm>
            <a:off x="4165600" y="2336393"/>
            <a:ext cx="5212080" cy="2185214"/>
          </a:xfrm>
        </p:spPr>
        <p:txBody>
          <a:bodyPr/>
          <a:lstStyle/>
          <a:p>
            <a:r>
              <a:rPr lang="en-US" dirty="0"/>
              <a:t>Usage</a:t>
            </a:r>
          </a:p>
          <a:p>
            <a:r>
              <a:rPr lang="en-US" dirty="0"/>
              <a:t>Errors</a:t>
            </a:r>
          </a:p>
          <a:p>
            <a:r>
              <a:rPr lang="en-US" dirty="0"/>
              <a:t>Performance</a:t>
            </a:r>
          </a:p>
          <a:p>
            <a:r>
              <a:rPr lang="en-US" dirty="0"/>
              <a:t>Administration</a:t>
            </a:r>
            <a:endParaRPr lang="en-DK" dirty="0"/>
          </a:p>
        </p:txBody>
      </p:sp>
    </p:spTree>
    <p:extLst>
      <p:ext uri="{BB962C8B-B14F-4D97-AF65-F5344CB8AC3E}">
        <p14:creationId xmlns:p14="http://schemas.microsoft.com/office/powerpoint/2010/main" val="215679088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Analyzing database locks - 1</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93149" y="1611357"/>
            <a:ext cx="8316556" cy="4737222"/>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3109600" y="2594058"/>
            <a:ext cx="3883112" cy="127173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85268" y="35804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3366" y="5347792"/>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109600" y="2294646"/>
            <a:ext cx="523316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See impact across environments</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357BCAB0-714E-19B0-470B-D54AE746C909}"/>
              </a:ext>
            </a:extLst>
          </p:cNvPr>
          <p:cNvSpPr/>
          <p:nvPr/>
        </p:nvSpPr>
        <p:spPr bwMode="auto">
          <a:xfrm>
            <a:off x="7070639" y="2594059"/>
            <a:ext cx="2873461" cy="87984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13E52BDA-DE5D-83FC-F16D-A733A0CFBF21}"/>
              </a:ext>
            </a:extLst>
          </p:cNvPr>
          <p:cNvSpPr txBox="1"/>
          <p:nvPr/>
        </p:nvSpPr>
        <p:spPr>
          <a:xfrm>
            <a:off x="7076412" y="2294646"/>
            <a:ext cx="523316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UI or background sessions?</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3E3D20F6-1657-79EA-3035-405A1E57D887}"/>
              </a:ext>
            </a:extLst>
          </p:cNvPr>
          <p:cNvSpPr/>
          <p:nvPr/>
        </p:nvSpPr>
        <p:spPr bwMode="auto">
          <a:xfrm>
            <a:off x="7070639" y="3580433"/>
            <a:ext cx="2873461" cy="87984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A01E6272-A7F1-F56C-53FD-FA0469FD42E1}"/>
              </a:ext>
            </a:extLst>
          </p:cNvPr>
          <p:cNvSpPr txBox="1"/>
          <p:nvPr/>
        </p:nvSpPr>
        <p:spPr>
          <a:xfrm>
            <a:off x="7070639" y="4533191"/>
            <a:ext cx="3424549"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What type of SQL operation wanted to lock?</a:t>
            </a:r>
            <a:endParaRPr lang="en-DK" dirty="0" err="1"/>
          </a:p>
        </p:txBody>
      </p:sp>
      <p:sp>
        <p:nvSpPr>
          <p:cNvPr id="15" name="Rectangle 14">
            <a:extLst>
              <a:ext uri="{FF2B5EF4-FFF2-40B4-BE49-F238E27FC236}">
                <a16:creationId xmlns:a16="http://schemas.microsoft.com/office/drawing/2014/main" id="{75547500-63EE-9A88-6B14-AD6AD2050B10}"/>
              </a:ext>
            </a:extLst>
          </p:cNvPr>
          <p:cNvSpPr/>
          <p:nvPr/>
        </p:nvSpPr>
        <p:spPr bwMode="auto">
          <a:xfrm>
            <a:off x="3143618" y="5551714"/>
            <a:ext cx="3883112" cy="73614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B878B5F7-9784-5084-5119-FF1DF5D08B41}"/>
              </a:ext>
            </a:extLst>
          </p:cNvPr>
          <p:cNvSpPr txBox="1"/>
          <p:nvPr/>
        </p:nvSpPr>
        <p:spPr>
          <a:xfrm>
            <a:off x="3109600" y="6391954"/>
            <a:ext cx="5062850"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objects in which apps were affected?</a:t>
            </a:r>
            <a:endParaRPr lang="en-DK" dirty="0" err="1"/>
          </a:p>
        </p:txBody>
      </p:sp>
    </p:spTree>
    <p:extLst>
      <p:ext uri="{BB962C8B-B14F-4D97-AF65-F5344CB8AC3E}">
        <p14:creationId xmlns:p14="http://schemas.microsoft.com/office/powerpoint/2010/main" val="69308220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Analyzing database locks - 2</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96540" y="1611357"/>
            <a:ext cx="8309774" cy="4737222"/>
          </a:xfrm>
          <a:prstGeom prst="rect">
            <a:avLst/>
          </a:prstGeom>
          <a:noFill/>
        </p:spPr>
      </p:pic>
      <p:sp>
        <p:nvSpPr>
          <p:cNvPr id="6" name="Arrow: Right 5">
            <a:extLst>
              <a:ext uri="{FF2B5EF4-FFF2-40B4-BE49-F238E27FC236}">
                <a16:creationId xmlns:a16="http://schemas.microsoft.com/office/drawing/2014/main" id="{1C27CB5D-C950-9040-9CD9-F55C6A354A2F}"/>
              </a:ext>
            </a:extLst>
          </p:cNvPr>
          <p:cNvSpPr/>
          <p:nvPr/>
        </p:nvSpPr>
        <p:spPr bwMode="auto">
          <a:xfrm>
            <a:off x="1285268" y="35804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3366" y="5347792"/>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3" name="Rectangle 2">
            <a:extLst>
              <a:ext uri="{FF2B5EF4-FFF2-40B4-BE49-F238E27FC236}">
                <a16:creationId xmlns:a16="http://schemas.microsoft.com/office/drawing/2014/main" id="{357BCAB0-714E-19B0-470B-D54AE746C909}"/>
              </a:ext>
            </a:extLst>
          </p:cNvPr>
          <p:cNvSpPr/>
          <p:nvPr/>
        </p:nvSpPr>
        <p:spPr bwMode="auto">
          <a:xfrm>
            <a:off x="7070639" y="2090058"/>
            <a:ext cx="2873461" cy="241254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13E52BDA-DE5D-83FC-F16D-A733A0CFBF21}"/>
              </a:ext>
            </a:extLst>
          </p:cNvPr>
          <p:cNvSpPr txBox="1"/>
          <p:nvPr/>
        </p:nvSpPr>
        <p:spPr>
          <a:xfrm>
            <a:off x="7070639" y="4494238"/>
            <a:ext cx="3457207" cy="1846659"/>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When is locking a problem?</a:t>
            </a:r>
            <a:br>
              <a:rPr lang="en-US" dirty="0"/>
            </a:br>
            <a:br>
              <a:rPr lang="en-US" dirty="0"/>
            </a:br>
            <a:r>
              <a:rPr lang="en-US" dirty="0"/>
              <a:t>Maybe you can move some processing to run in the background and out of normal business hours?</a:t>
            </a:r>
            <a:endParaRPr lang="en-DK" dirty="0" err="1"/>
          </a:p>
        </p:txBody>
      </p:sp>
    </p:spTree>
    <p:extLst>
      <p:ext uri="{BB962C8B-B14F-4D97-AF65-F5344CB8AC3E}">
        <p14:creationId xmlns:p14="http://schemas.microsoft.com/office/powerpoint/2010/main" val="283777073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Analyzing database locks - 3</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96540" y="1614068"/>
            <a:ext cx="8309774" cy="4731799"/>
          </a:xfrm>
          <a:prstGeom prst="rect">
            <a:avLst/>
          </a:prstGeom>
          <a:noFill/>
        </p:spPr>
      </p:pic>
      <p:sp>
        <p:nvSpPr>
          <p:cNvPr id="6" name="Arrow: Right 5">
            <a:extLst>
              <a:ext uri="{FF2B5EF4-FFF2-40B4-BE49-F238E27FC236}">
                <a16:creationId xmlns:a16="http://schemas.microsoft.com/office/drawing/2014/main" id="{1C27CB5D-C950-9040-9CD9-F55C6A354A2F}"/>
              </a:ext>
            </a:extLst>
          </p:cNvPr>
          <p:cNvSpPr/>
          <p:nvPr/>
        </p:nvSpPr>
        <p:spPr bwMode="auto">
          <a:xfrm>
            <a:off x="1285268" y="35804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3366" y="5347792"/>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13E52BDA-DE5D-83FC-F16D-A733A0CFBF21}"/>
              </a:ext>
            </a:extLst>
          </p:cNvPr>
          <p:cNvSpPr txBox="1"/>
          <p:nvPr/>
        </p:nvSpPr>
        <p:spPr>
          <a:xfrm>
            <a:off x="6988996" y="2036788"/>
            <a:ext cx="5020668" cy="1846659"/>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AL </a:t>
            </a:r>
            <a:r>
              <a:rPr lang="en-US" dirty="0" err="1"/>
              <a:t>stacktrace</a:t>
            </a:r>
            <a:r>
              <a:rPr lang="en-US" dirty="0"/>
              <a:t> analysis can help you determine</a:t>
            </a:r>
          </a:p>
          <a:p>
            <a:pPr marL="457200" indent="-457200">
              <a:buAutoNum type="arabicPeriod"/>
            </a:pPr>
            <a:r>
              <a:rPr lang="en-US" dirty="0"/>
              <a:t>Which AL method tried to take locks?</a:t>
            </a:r>
          </a:p>
          <a:p>
            <a:pPr marL="457200" indent="-457200">
              <a:buAutoNum type="arabicPeriod"/>
            </a:pPr>
            <a:r>
              <a:rPr lang="en-US" dirty="0"/>
              <a:t>Which AL method was interrupted by the lock timeout (this is what the user was doing)</a:t>
            </a:r>
            <a:endParaRPr lang="en-DK" dirty="0" err="1"/>
          </a:p>
        </p:txBody>
      </p:sp>
    </p:spTree>
    <p:extLst>
      <p:ext uri="{BB962C8B-B14F-4D97-AF65-F5344CB8AC3E}">
        <p14:creationId xmlns:p14="http://schemas.microsoft.com/office/powerpoint/2010/main" val="382722053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Analyzing database locks - 4</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98459" y="1614068"/>
            <a:ext cx="8305936" cy="4731799"/>
          </a:xfrm>
          <a:prstGeom prst="rect">
            <a:avLst/>
          </a:prstGeom>
          <a:noFill/>
        </p:spPr>
      </p:pic>
      <p:sp>
        <p:nvSpPr>
          <p:cNvPr id="6" name="Arrow: Right 5">
            <a:extLst>
              <a:ext uri="{FF2B5EF4-FFF2-40B4-BE49-F238E27FC236}">
                <a16:creationId xmlns:a16="http://schemas.microsoft.com/office/drawing/2014/main" id="{1C27CB5D-C950-9040-9CD9-F55C6A354A2F}"/>
              </a:ext>
            </a:extLst>
          </p:cNvPr>
          <p:cNvSpPr/>
          <p:nvPr/>
        </p:nvSpPr>
        <p:spPr bwMode="auto">
          <a:xfrm>
            <a:off x="1285268" y="35804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3366" y="5347792"/>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13E52BDA-DE5D-83FC-F16D-A733A0CFBF21}"/>
              </a:ext>
            </a:extLst>
          </p:cNvPr>
          <p:cNvSpPr txBox="1"/>
          <p:nvPr/>
        </p:nvSpPr>
        <p:spPr>
          <a:xfrm>
            <a:off x="4768309" y="4204405"/>
            <a:ext cx="5322747" cy="246221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SQL analysis can help you determine</a:t>
            </a:r>
          </a:p>
          <a:p>
            <a:pPr marL="457200" indent="-457200">
              <a:buAutoNum type="arabicPeriod"/>
            </a:pPr>
            <a:r>
              <a:rPr lang="en-US" dirty="0"/>
              <a:t>What type of operation tried to take the lock? If this is a SELECT statement, then look at isolation level below.</a:t>
            </a:r>
          </a:p>
          <a:p>
            <a:pPr marL="457200" indent="-457200">
              <a:buAutoNum type="arabicPeriod"/>
            </a:pPr>
            <a:r>
              <a:rPr lang="en-US" dirty="0"/>
              <a:t>Which isolation level was used in the AL? Could you use the new construct XXX that was introduced in version 22 to remove this lock or reduce the impact of it?</a:t>
            </a:r>
          </a:p>
        </p:txBody>
      </p:sp>
    </p:spTree>
    <p:extLst>
      <p:ext uri="{BB962C8B-B14F-4D97-AF65-F5344CB8AC3E}">
        <p14:creationId xmlns:p14="http://schemas.microsoft.com/office/powerpoint/2010/main" val="414588111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Analyzing database locks - 5</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98459" y="1615316"/>
            <a:ext cx="8305936" cy="4729302"/>
          </a:xfrm>
          <a:prstGeom prst="rect">
            <a:avLst/>
          </a:prstGeom>
          <a:noFill/>
        </p:spPr>
      </p:pic>
      <p:sp>
        <p:nvSpPr>
          <p:cNvPr id="6" name="Arrow: Right 5">
            <a:extLst>
              <a:ext uri="{FF2B5EF4-FFF2-40B4-BE49-F238E27FC236}">
                <a16:creationId xmlns:a16="http://schemas.microsoft.com/office/drawing/2014/main" id="{1C27CB5D-C950-9040-9CD9-F55C6A354A2F}"/>
              </a:ext>
            </a:extLst>
          </p:cNvPr>
          <p:cNvSpPr/>
          <p:nvPr/>
        </p:nvSpPr>
        <p:spPr bwMode="auto">
          <a:xfrm>
            <a:off x="1285268" y="35804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3366" y="514802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13E52BDA-DE5D-83FC-F16D-A733A0CFBF21}"/>
              </a:ext>
            </a:extLst>
          </p:cNvPr>
          <p:cNvSpPr txBox="1"/>
          <p:nvPr/>
        </p:nvSpPr>
        <p:spPr>
          <a:xfrm>
            <a:off x="2547623" y="4171747"/>
            <a:ext cx="5890166" cy="2154436"/>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NB! This is the </a:t>
            </a:r>
            <a:r>
              <a:rPr lang="en-US" i="1" dirty="0"/>
              <a:t>Long Running SQL Statements</a:t>
            </a:r>
            <a:r>
              <a:rPr lang="en-US" dirty="0"/>
              <a:t> page</a:t>
            </a:r>
            <a:br>
              <a:rPr lang="en-US" dirty="0"/>
            </a:br>
            <a:endParaRPr lang="en-US" dirty="0"/>
          </a:p>
          <a:p>
            <a:r>
              <a:rPr lang="en-US" dirty="0"/>
              <a:t>SQL analysis on this page can help you determine what other SQL statements were running at the same time as the statement that timed out? Note that you need to look at the timestamp 30 seconds prior to the lock timeout event.</a:t>
            </a:r>
          </a:p>
        </p:txBody>
      </p:sp>
      <p:sp>
        <p:nvSpPr>
          <p:cNvPr id="3" name="Rectangle 2">
            <a:extLst>
              <a:ext uri="{FF2B5EF4-FFF2-40B4-BE49-F238E27FC236}">
                <a16:creationId xmlns:a16="http://schemas.microsoft.com/office/drawing/2014/main" id="{4C0771A5-34A3-C395-4CA7-D560A5A39F6D}"/>
              </a:ext>
            </a:extLst>
          </p:cNvPr>
          <p:cNvSpPr/>
          <p:nvPr/>
        </p:nvSpPr>
        <p:spPr bwMode="auto">
          <a:xfrm>
            <a:off x="3127289" y="2085975"/>
            <a:ext cx="5955479" cy="146140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735D0BB2-C2AA-2165-81ED-234AC2F18262}"/>
              </a:ext>
            </a:extLst>
          </p:cNvPr>
          <p:cNvSpPr/>
          <p:nvPr/>
        </p:nvSpPr>
        <p:spPr bwMode="auto">
          <a:xfrm>
            <a:off x="9213398" y="4511980"/>
            <a:ext cx="990998" cy="105606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9254111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0165E-DA86-D9CA-559B-DDCE028FF82C}"/>
              </a:ext>
            </a:extLst>
          </p:cNvPr>
          <p:cNvSpPr>
            <a:spLocks noGrp="1"/>
          </p:cNvSpPr>
          <p:nvPr>
            <p:ph type="title"/>
          </p:nvPr>
        </p:nvSpPr>
        <p:spPr/>
        <p:txBody>
          <a:bodyPr/>
          <a:lstStyle/>
          <a:p>
            <a:r>
              <a:rPr lang="en-US"/>
              <a:t>Tuning incoming </a:t>
            </a:r>
            <a:r>
              <a:rPr lang="en-US" dirty="0"/>
              <a:t>web service calls</a:t>
            </a:r>
            <a:endParaRPr lang="en-DK" dirty="0"/>
          </a:p>
        </p:txBody>
      </p:sp>
      <p:sp>
        <p:nvSpPr>
          <p:cNvPr id="3" name="Content Placeholder 2">
            <a:extLst>
              <a:ext uri="{FF2B5EF4-FFF2-40B4-BE49-F238E27FC236}">
                <a16:creationId xmlns:a16="http://schemas.microsoft.com/office/drawing/2014/main" id="{82230446-C568-2951-1885-2E15F009563E}"/>
              </a:ext>
            </a:extLst>
          </p:cNvPr>
          <p:cNvSpPr>
            <a:spLocks noGrp="1"/>
          </p:cNvSpPr>
          <p:nvPr>
            <p:ph sz="quarter" idx="10"/>
          </p:nvPr>
        </p:nvSpPr>
        <p:spPr>
          <a:xfrm>
            <a:off x="584200" y="1435100"/>
            <a:ext cx="11018838" cy="3533275"/>
          </a:xfrm>
        </p:spPr>
        <p:txBody>
          <a:bodyPr/>
          <a:lstStyle/>
          <a:p>
            <a:pPr marL="0" indent="0">
              <a:buNone/>
            </a:pPr>
            <a:r>
              <a:rPr lang="en-US" dirty="0"/>
              <a:t>Four things to consider:</a:t>
            </a:r>
          </a:p>
          <a:p>
            <a:pPr marL="0" indent="0">
              <a:buNone/>
            </a:pPr>
            <a:endParaRPr lang="en-US" dirty="0"/>
          </a:p>
          <a:p>
            <a:pPr marL="514350" indent="-514350">
              <a:buAutoNum type="arabicPeriod"/>
            </a:pPr>
            <a:r>
              <a:rPr lang="en-US" dirty="0"/>
              <a:t>Use APIs over OData/SOAP on UI pages</a:t>
            </a:r>
          </a:p>
          <a:p>
            <a:pPr marL="514350" indent="-514350">
              <a:buAutoNum type="arabicPeriod"/>
            </a:pPr>
            <a:r>
              <a:rPr lang="en-US" dirty="0"/>
              <a:t>Reduce aggressive calls</a:t>
            </a:r>
          </a:p>
          <a:p>
            <a:pPr marL="514350" indent="-514350">
              <a:buFont typeface="Wingdings" panose="05000000000000000000" pitchFamily="2" charset="2"/>
              <a:buAutoNum type="arabicPeriod"/>
            </a:pPr>
            <a:r>
              <a:rPr lang="en-US" dirty="0"/>
              <a:t>Check time spend in queues</a:t>
            </a:r>
          </a:p>
          <a:p>
            <a:pPr marL="514350" indent="-514350">
              <a:buAutoNum type="arabicPeriod"/>
            </a:pPr>
            <a:r>
              <a:rPr lang="en-US" dirty="0"/>
              <a:t>Fix non-200 HTTP errors (these just waste resources)</a:t>
            </a:r>
          </a:p>
          <a:p>
            <a:pPr marL="514350" indent="-514350">
              <a:buAutoNum type="arabicPeriod"/>
            </a:pPr>
            <a:r>
              <a:rPr lang="en-US" dirty="0"/>
              <a:t>Check time spend in queues</a:t>
            </a:r>
            <a:endParaRPr lang="en-DK" dirty="0"/>
          </a:p>
        </p:txBody>
      </p:sp>
    </p:spTree>
    <p:extLst>
      <p:ext uri="{BB962C8B-B14F-4D97-AF65-F5344CB8AC3E}">
        <p14:creationId xmlns:p14="http://schemas.microsoft.com/office/powerpoint/2010/main" val="327794085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Is your API code fast?</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5518" y="1611357"/>
            <a:ext cx="8291818" cy="4737222"/>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6604907" y="3584121"/>
            <a:ext cx="3420836" cy="96746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32200" y="248641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1694" y="465382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7426812" y="3177990"/>
            <a:ext cx="2566275"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Filter on category </a:t>
            </a:r>
            <a:r>
              <a:rPr lang="en-US" i="1" dirty="0"/>
              <a:t>API</a:t>
            </a:r>
          </a:p>
        </p:txBody>
      </p:sp>
    </p:spTree>
    <p:extLst>
      <p:ext uri="{BB962C8B-B14F-4D97-AF65-F5344CB8AC3E}">
        <p14:creationId xmlns:p14="http://schemas.microsoft.com/office/powerpoint/2010/main" val="184008606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Does your API calls get queued up?</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91477" y="1611357"/>
            <a:ext cx="8319900" cy="4737222"/>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3109599" y="2046527"/>
            <a:ext cx="6916144" cy="426446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32200" y="248641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1694" y="465382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6692026" y="2104386"/>
            <a:ext cx="2566275" cy="1231106"/>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Queue time statistics, anyone?</a:t>
            </a:r>
          </a:p>
          <a:p>
            <a:endParaRPr lang="en-US" dirty="0"/>
          </a:p>
          <a:p>
            <a:endParaRPr lang="en-DK" dirty="0" err="1"/>
          </a:p>
        </p:txBody>
      </p:sp>
    </p:spTree>
    <p:extLst>
      <p:ext uri="{BB962C8B-B14F-4D97-AF65-F5344CB8AC3E}">
        <p14:creationId xmlns:p14="http://schemas.microsoft.com/office/powerpoint/2010/main" val="393613186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Are you calling APIs aggressively?</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5518" y="1620144"/>
            <a:ext cx="8291818" cy="4719648"/>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6604907" y="2057400"/>
            <a:ext cx="3420836" cy="413112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32200" y="248641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1694" y="465382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69785508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Incoming web service performance – non-200 calls</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10709" y="1595303"/>
            <a:ext cx="8368355" cy="4769330"/>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653339" y="2540865"/>
            <a:ext cx="3037168" cy="147082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840926" y="248740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831757" y="470094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2848681" y="4019086"/>
            <a:ext cx="373542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Fix errors on these endpoints</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grpSp>
        <p:nvGrpSpPr>
          <p:cNvPr id="3" name="Group 2">
            <a:extLst>
              <a:ext uri="{FF2B5EF4-FFF2-40B4-BE49-F238E27FC236}">
                <a16:creationId xmlns:a16="http://schemas.microsoft.com/office/drawing/2014/main" id="{11F5E51C-32E7-994A-4D22-05B3E1277488}"/>
              </a:ext>
            </a:extLst>
          </p:cNvPr>
          <p:cNvGrpSpPr/>
          <p:nvPr/>
        </p:nvGrpSpPr>
        <p:grpSpPr>
          <a:xfrm>
            <a:off x="7940061" y="4084759"/>
            <a:ext cx="3100530" cy="1807950"/>
            <a:chOff x="7862501" y="3498066"/>
            <a:chExt cx="3100530" cy="1807950"/>
          </a:xfrm>
        </p:grpSpPr>
        <p:sp>
          <p:nvSpPr>
            <p:cNvPr id="10" name="Rectangle 9">
              <a:extLst>
                <a:ext uri="{FF2B5EF4-FFF2-40B4-BE49-F238E27FC236}">
                  <a16:creationId xmlns:a16="http://schemas.microsoft.com/office/drawing/2014/main" id="{F134A176-C7FE-D28D-5B8E-B03D84C3E7B1}"/>
                </a:ext>
              </a:extLst>
            </p:cNvPr>
            <p:cNvSpPr/>
            <p:nvPr/>
          </p:nvSpPr>
          <p:spPr bwMode="auto">
            <a:xfrm>
              <a:off x="8674553" y="3498066"/>
              <a:ext cx="1036120" cy="143429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D64D747E-4499-A020-8BA8-89BCEEC29A31}"/>
                </a:ext>
              </a:extLst>
            </p:cNvPr>
            <p:cNvSpPr txBox="1"/>
            <p:nvPr/>
          </p:nvSpPr>
          <p:spPr>
            <a:xfrm>
              <a:off x="7862501" y="4998239"/>
              <a:ext cx="3100530"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Filter to only show errors</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grpSp>
    </p:spTree>
    <p:extLst>
      <p:ext uri="{BB962C8B-B14F-4D97-AF65-F5344CB8AC3E}">
        <p14:creationId xmlns:p14="http://schemas.microsoft.com/office/powerpoint/2010/main" val="33529779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80127-4173-8DAC-5A16-02B77B704445}"/>
              </a:ext>
            </a:extLst>
          </p:cNvPr>
          <p:cNvSpPr>
            <a:spLocks noGrp="1"/>
          </p:cNvSpPr>
          <p:nvPr>
            <p:ph type="title"/>
          </p:nvPr>
        </p:nvSpPr>
        <p:spPr/>
        <p:txBody>
          <a:bodyPr/>
          <a:lstStyle/>
          <a:p>
            <a:r>
              <a:rPr lang="en-US" dirty="0"/>
              <a:t>Usage</a:t>
            </a:r>
            <a:endParaRPr lang="en-DK" dirty="0"/>
          </a:p>
        </p:txBody>
      </p:sp>
    </p:spTree>
    <p:extLst>
      <p:ext uri="{BB962C8B-B14F-4D97-AF65-F5344CB8AC3E}">
        <p14:creationId xmlns:p14="http://schemas.microsoft.com/office/powerpoint/2010/main" val="1094879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0165E-DA86-D9CA-559B-DDCE028FF82C}"/>
              </a:ext>
            </a:extLst>
          </p:cNvPr>
          <p:cNvSpPr>
            <a:spLocks noGrp="1"/>
          </p:cNvSpPr>
          <p:nvPr>
            <p:ph type="title"/>
          </p:nvPr>
        </p:nvSpPr>
        <p:spPr/>
        <p:txBody>
          <a:bodyPr/>
          <a:lstStyle/>
          <a:p>
            <a:r>
              <a:rPr lang="en-US" dirty="0"/>
              <a:t>Tuning outgoing web service calls</a:t>
            </a:r>
            <a:endParaRPr lang="en-DK" dirty="0"/>
          </a:p>
        </p:txBody>
      </p:sp>
      <p:sp>
        <p:nvSpPr>
          <p:cNvPr id="3" name="Content Placeholder 2">
            <a:extLst>
              <a:ext uri="{FF2B5EF4-FFF2-40B4-BE49-F238E27FC236}">
                <a16:creationId xmlns:a16="http://schemas.microsoft.com/office/drawing/2014/main" id="{82230446-C568-2951-1885-2E15F009563E}"/>
              </a:ext>
            </a:extLst>
          </p:cNvPr>
          <p:cNvSpPr>
            <a:spLocks noGrp="1"/>
          </p:cNvSpPr>
          <p:nvPr>
            <p:ph sz="quarter" idx="10"/>
          </p:nvPr>
        </p:nvSpPr>
        <p:spPr>
          <a:xfrm>
            <a:off x="584200" y="1435100"/>
            <a:ext cx="11018838" cy="3016210"/>
          </a:xfrm>
        </p:spPr>
        <p:txBody>
          <a:bodyPr/>
          <a:lstStyle/>
          <a:p>
            <a:pPr marL="0" indent="0">
              <a:buNone/>
            </a:pPr>
            <a:r>
              <a:rPr lang="en-US" dirty="0"/>
              <a:t>Four things to consider:</a:t>
            </a:r>
          </a:p>
          <a:p>
            <a:pPr marL="0" indent="0">
              <a:buNone/>
            </a:pPr>
            <a:endParaRPr lang="en-US" dirty="0"/>
          </a:p>
          <a:p>
            <a:pPr marL="514350" indent="-514350">
              <a:buAutoNum type="arabicPeriod"/>
            </a:pPr>
            <a:r>
              <a:rPr lang="en-US" dirty="0"/>
              <a:t>Tune slow endpoints</a:t>
            </a:r>
          </a:p>
          <a:p>
            <a:pPr marL="514350" indent="-514350">
              <a:buAutoNum type="arabicPeriod"/>
            </a:pPr>
            <a:r>
              <a:rPr lang="en-US" dirty="0"/>
              <a:t>Reduce aggressive calls</a:t>
            </a:r>
          </a:p>
          <a:p>
            <a:pPr marL="514350" indent="-514350">
              <a:buAutoNum type="arabicPeriod"/>
            </a:pPr>
            <a:r>
              <a:rPr lang="en-US" dirty="0"/>
              <a:t>Fix non-200 HTTP errors (these just waste resources)</a:t>
            </a:r>
          </a:p>
          <a:p>
            <a:pPr marL="514350" indent="-514350">
              <a:buAutoNum type="arabicPeriod"/>
            </a:pPr>
            <a:r>
              <a:rPr lang="en-US" dirty="0"/>
              <a:t>Check outgoing web service calls in UI sessions</a:t>
            </a:r>
            <a:endParaRPr lang="en-DK" dirty="0"/>
          </a:p>
        </p:txBody>
      </p:sp>
    </p:spTree>
    <p:extLst>
      <p:ext uri="{BB962C8B-B14F-4D97-AF65-F5344CB8AC3E}">
        <p14:creationId xmlns:p14="http://schemas.microsoft.com/office/powerpoint/2010/main" val="179740063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Outgoing web service performance - 1</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046" y="1595303"/>
            <a:ext cx="9786762" cy="4769330"/>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653339" y="2233137"/>
            <a:ext cx="3731897" cy="413149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626768" y="292511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626768" y="578479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F134A176-C7FE-D28D-5B8E-B03D84C3E7B1}"/>
              </a:ext>
            </a:extLst>
          </p:cNvPr>
          <p:cNvSpPr/>
          <p:nvPr/>
        </p:nvSpPr>
        <p:spPr bwMode="auto">
          <a:xfrm>
            <a:off x="6597114" y="2233137"/>
            <a:ext cx="3959342" cy="413149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194563" y="6400800"/>
            <a:ext cx="2583667" cy="307777"/>
          </a:xfrm>
          <a:prstGeom prst="rect">
            <a:avLst/>
          </a:prstGeom>
          <a:noFill/>
        </p:spPr>
        <p:txBody>
          <a:bodyPr wrap="square" lIns="0" tIns="0" rIns="0" bIns="0" rtlCol="0">
            <a:spAutoFit/>
          </a:bodyPr>
          <a:lstStyle/>
          <a:p>
            <a:pPr algn="l"/>
            <a:r>
              <a:rPr lang="en-US" sz="2000" dirty="0">
                <a:solidFill>
                  <a:srgbClr val="C00000"/>
                </a:solidFill>
              </a:rPr>
              <a:t>Tune slow endpoints</a:t>
            </a:r>
            <a:endParaRPr lang="en-DK" sz="2000" dirty="0" err="1">
              <a:solidFill>
                <a:srgbClr val="C00000"/>
              </a:solidFill>
            </a:endParaRPr>
          </a:p>
        </p:txBody>
      </p:sp>
      <p:sp>
        <p:nvSpPr>
          <p:cNvPr id="12" name="TextBox 11">
            <a:extLst>
              <a:ext uri="{FF2B5EF4-FFF2-40B4-BE49-F238E27FC236}">
                <a16:creationId xmlns:a16="http://schemas.microsoft.com/office/drawing/2014/main" id="{D64D747E-4499-A020-8BA8-89BCEEC29A31}"/>
              </a:ext>
            </a:extLst>
          </p:cNvPr>
          <p:cNvSpPr txBox="1"/>
          <p:nvPr/>
        </p:nvSpPr>
        <p:spPr>
          <a:xfrm>
            <a:off x="7226354" y="6400800"/>
            <a:ext cx="3100530" cy="307777"/>
          </a:xfrm>
          <a:prstGeom prst="rect">
            <a:avLst/>
          </a:prstGeom>
          <a:noFill/>
        </p:spPr>
        <p:txBody>
          <a:bodyPr wrap="square" lIns="0" tIns="0" rIns="0" bIns="0" rtlCol="0">
            <a:spAutoFit/>
          </a:bodyPr>
          <a:lstStyle/>
          <a:p>
            <a:pPr algn="l"/>
            <a:r>
              <a:rPr lang="en-US" sz="2000" dirty="0">
                <a:solidFill>
                  <a:srgbClr val="C00000"/>
                </a:solidFill>
              </a:rPr>
              <a:t>Reduce aggressive calls</a:t>
            </a:r>
            <a:endParaRPr lang="en-DK" sz="2000" dirty="0" err="1">
              <a:solidFill>
                <a:srgbClr val="C00000"/>
              </a:solidFill>
            </a:endParaRPr>
          </a:p>
        </p:txBody>
      </p:sp>
    </p:spTree>
    <p:extLst>
      <p:ext uri="{BB962C8B-B14F-4D97-AF65-F5344CB8AC3E}">
        <p14:creationId xmlns:p14="http://schemas.microsoft.com/office/powerpoint/2010/main" val="212699055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Outgoing web service performance - 2</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04172" y="1595303"/>
            <a:ext cx="8381429" cy="4769330"/>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653339" y="2540865"/>
            <a:ext cx="3984816" cy="147082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834389" y="272278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774628" y="516222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F134A176-C7FE-D28D-5B8E-B03D84C3E7B1}"/>
              </a:ext>
            </a:extLst>
          </p:cNvPr>
          <p:cNvSpPr/>
          <p:nvPr/>
        </p:nvSpPr>
        <p:spPr bwMode="auto">
          <a:xfrm>
            <a:off x="6766559" y="3498066"/>
            <a:ext cx="2836586" cy="85603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2848681" y="4019086"/>
            <a:ext cx="373542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Fix errors on these endpoints</a:t>
            </a:r>
            <a:endParaRPr lang="en-DK" dirty="0" err="1"/>
          </a:p>
        </p:txBody>
      </p:sp>
      <p:sp>
        <p:nvSpPr>
          <p:cNvPr id="12" name="TextBox 11">
            <a:extLst>
              <a:ext uri="{FF2B5EF4-FFF2-40B4-BE49-F238E27FC236}">
                <a16:creationId xmlns:a16="http://schemas.microsoft.com/office/drawing/2014/main" id="{D64D747E-4499-A020-8BA8-89BCEEC29A31}"/>
              </a:ext>
            </a:extLst>
          </p:cNvPr>
          <p:cNvSpPr txBox="1"/>
          <p:nvPr/>
        </p:nvSpPr>
        <p:spPr>
          <a:xfrm>
            <a:off x="6972594" y="4422657"/>
            <a:ext cx="3100530"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Filter to only show errors</a:t>
            </a:r>
            <a:endParaRPr lang="en-DK" dirty="0" err="1"/>
          </a:p>
        </p:txBody>
      </p:sp>
    </p:spTree>
    <p:extLst>
      <p:ext uri="{BB962C8B-B14F-4D97-AF65-F5344CB8AC3E}">
        <p14:creationId xmlns:p14="http://schemas.microsoft.com/office/powerpoint/2010/main" val="206020456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Outgoing web service performance - 3</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04172" y="1708302"/>
            <a:ext cx="8381429" cy="4543331"/>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653339" y="2540864"/>
            <a:ext cx="3506215" cy="1700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834389" y="282394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774628" y="524393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F134A176-C7FE-D28D-5B8E-B03D84C3E7B1}"/>
              </a:ext>
            </a:extLst>
          </p:cNvPr>
          <p:cNvSpPr/>
          <p:nvPr/>
        </p:nvSpPr>
        <p:spPr bwMode="auto">
          <a:xfrm>
            <a:off x="8770197" y="3350204"/>
            <a:ext cx="1046957" cy="147082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2743622" y="4318698"/>
            <a:ext cx="3415932"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Tune these – users wait for them in the UI</a:t>
            </a:r>
            <a:endParaRPr lang="en-DK" dirty="0" err="1"/>
          </a:p>
        </p:txBody>
      </p:sp>
      <p:sp>
        <p:nvSpPr>
          <p:cNvPr id="12" name="TextBox 11">
            <a:extLst>
              <a:ext uri="{FF2B5EF4-FFF2-40B4-BE49-F238E27FC236}">
                <a16:creationId xmlns:a16="http://schemas.microsoft.com/office/drawing/2014/main" id="{D64D747E-4499-A020-8BA8-89BCEEC29A31}"/>
              </a:ext>
            </a:extLst>
          </p:cNvPr>
          <p:cNvSpPr txBox="1"/>
          <p:nvPr/>
        </p:nvSpPr>
        <p:spPr>
          <a:xfrm>
            <a:off x="8700419" y="4821025"/>
            <a:ext cx="3271276" cy="307777"/>
          </a:xfrm>
          <a:prstGeom prst="rect">
            <a:avLst/>
          </a:prstGeom>
          <a:solidFill>
            <a:schemeClr val="bg1">
              <a:lumMod val="95000"/>
            </a:schemeClr>
          </a:solidFill>
        </p:spPr>
        <p:txBody>
          <a:bodyPr wrap="square" lIns="0" tIns="0" rIns="0" bIns="0" rtlCol="0">
            <a:spAutoFit/>
          </a:bodyPr>
          <a:lstStyle/>
          <a:p>
            <a:pPr algn="l"/>
            <a:r>
              <a:rPr lang="en-US" sz="2000" dirty="0">
                <a:solidFill>
                  <a:srgbClr val="C00000"/>
                </a:solidFill>
              </a:rPr>
              <a:t>Filter to only show UI clients</a:t>
            </a:r>
            <a:endParaRPr lang="en-DK" sz="2000" dirty="0" err="1">
              <a:solidFill>
                <a:srgbClr val="C00000"/>
              </a:solidFill>
            </a:endParaRPr>
          </a:p>
        </p:txBody>
      </p:sp>
    </p:spTree>
    <p:extLst>
      <p:ext uri="{BB962C8B-B14F-4D97-AF65-F5344CB8AC3E}">
        <p14:creationId xmlns:p14="http://schemas.microsoft.com/office/powerpoint/2010/main" val="15390681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Update performance – do you use </a:t>
            </a:r>
            <a:r>
              <a:rPr lang="en-US" dirty="0" err="1"/>
              <a:t>DataTransfer</a:t>
            </a:r>
            <a:r>
              <a:rPr lang="en-US" dirty="0"/>
              <a:t>?</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09244" y="1708302"/>
            <a:ext cx="7971285" cy="4543331"/>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793418" y="3342424"/>
            <a:ext cx="3371180" cy="114397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039461" y="261187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087727" y="569530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6265035" y="3342424"/>
            <a:ext cx="3415932"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Any app updates take long time?</a:t>
            </a:r>
            <a:endParaRPr lang="en-DK" dirty="0" err="1"/>
          </a:p>
        </p:txBody>
      </p:sp>
      <p:sp>
        <p:nvSpPr>
          <p:cNvPr id="3" name="Rectangle 2">
            <a:extLst>
              <a:ext uri="{FF2B5EF4-FFF2-40B4-BE49-F238E27FC236}">
                <a16:creationId xmlns:a16="http://schemas.microsoft.com/office/drawing/2014/main" id="{25C1352D-EFA8-CD43-7BC6-B95DB17ABFFB}"/>
              </a:ext>
            </a:extLst>
          </p:cNvPr>
          <p:cNvSpPr/>
          <p:nvPr/>
        </p:nvSpPr>
        <p:spPr bwMode="auto">
          <a:xfrm>
            <a:off x="2821304" y="5591459"/>
            <a:ext cx="3371180" cy="66017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E8428B6C-966D-D1FC-9EFF-98B40331A19F}"/>
              </a:ext>
            </a:extLst>
          </p:cNvPr>
          <p:cNvSpPr txBox="1"/>
          <p:nvPr/>
        </p:nvSpPr>
        <p:spPr>
          <a:xfrm>
            <a:off x="6265035" y="5591459"/>
            <a:ext cx="2124099"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How set-based is the update code?</a:t>
            </a:r>
            <a:endParaRPr lang="en-DK" dirty="0" err="1"/>
          </a:p>
        </p:txBody>
      </p:sp>
    </p:spTree>
    <p:extLst>
      <p:ext uri="{BB962C8B-B14F-4D97-AF65-F5344CB8AC3E}">
        <p14:creationId xmlns:p14="http://schemas.microsoft.com/office/powerpoint/2010/main" val="298099504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Track performance test results – also over time</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09244" y="1715667"/>
            <a:ext cx="7971285" cy="4528601"/>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821304" y="4326863"/>
            <a:ext cx="3371180" cy="100000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087727" y="550682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6331183" y="4286410"/>
            <a:ext cx="3415932"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Any test runs that take a long time?</a:t>
            </a:r>
            <a:endParaRPr lang="en-DK" dirty="0" err="1"/>
          </a:p>
        </p:txBody>
      </p:sp>
      <p:sp>
        <p:nvSpPr>
          <p:cNvPr id="3" name="Rectangle 2">
            <a:extLst>
              <a:ext uri="{FF2B5EF4-FFF2-40B4-BE49-F238E27FC236}">
                <a16:creationId xmlns:a16="http://schemas.microsoft.com/office/drawing/2014/main" id="{25C1352D-EFA8-CD43-7BC6-B95DB17ABFFB}"/>
              </a:ext>
            </a:extLst>
          </p:cNvPr>
          <p:cNvSpPr/>
          <p:nvPr/>
        </p:nvSpPr>
        <p:spPr bwMode="auto">
          <a:xfrm>
            <a:off x="2821304" y="5474727"/>
            <a:ext cx="3371180" cy="77690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E8428B6C-966D-D1FC-9EFF-98B40331A19F}"/>
              </a:ext>
            </a:extLst>
          </p:cNvPr>
          <p:cNvSpPr txBox="1"/>
          <p:nvPr/>
        </p:nvSpPr>
        <p:spPr>
          <a:xfrm>
            <a:off x="6265035" y="5591459"/>
            <a:ext cx="2770015"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What are the timings for the different scenarios?</a:t>
            </a:r>
            <a:endParaRPr lang="en-DK" dirty="0" err="1"/>
          </a:p>
        </p:txBody>
      </p:sp>
    </p:spTree>
    <p:extLst>
      <p:ext uri="{BB962C8B-B14F-4D97-AF65-F5344CB8AC3E}">
        <p14:creationId xmlns:p14="http://schemas.microsoft.com/office/powerpoint/2010/main" val="395358209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80127-4173-8DAC-5A16-02B77B704445}"/>
              </a:ext>
            </a:extLst>
          </p:cNvPr>
          <p:cNvSpPr>
            <a:spLocks noGrp="1"/>
          </p:cNvSpPr>
          <p:nvPr>
            <p:ph type="title"/>
          </p:nvPr>
        </p:nvSpPr>
        <p:spPr/>
        <p:txBody>
          <a:bodyPr/>
          <a:lstStyle/>
          <a:p>
            <a:r>
              <a:rPr lang="en-US" dirty="0"/>
              <a:t>Administration</a:t>
            </a:r>
            <a:endParaRPr lang="en-DK" dirty="0"/>
          </a:p>
        </p:txBody>
      </p:sp>
    </p:spTree>
    <p:extLst>
      <p:ext uri="{BB962C8B-B14F-4D97-AF65-F5344CB8AC3E}">
        <p14:creationId xmlns:p14="http://schemas.microsoft.com/office/powerpoint/2010/main" val="1649988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Track changes to Feature Management switches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70840" y="1197270"/>
            <a:ext cx="9761173" cy="5565396"/>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2669793" y="4864424"/>
            <a:ext cx="4408052" cy="134451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669793" y="2573498"/>
            <a:ext cx="4653571" cy="210485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614286" y="310877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90204" y="595989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4" name="TextBox 3">
            <a:extLst>
              <a:ext uri="{FF2B5EF4-FFF2-40B4-BE49-F238E27FC236}">
                <a16:creationId xmlns:a16="http://schemas.microsoft.com/office/drawing/2014/main" id="{03F05AE7-1F11-3D49-9BC2-A6C718A7D25B}"/>
              </a:ext>
            </a:extLst>
          </p:cNvPr>
          <p:cNvSpPr txBox="1"/>
          <p:nvPr/>
        </p:nvSpPr>
        <p:spPr>
          <a:xfrm>
            <a:off x="7364169" y="4062798"/>
            <a:ext cx="2775874"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See changes across all environments</a:t>
            </a:r>
            <a:endParaRPr lang="en-DK" dirty="0" err="1"/>
          </a:p>
        </p:txBody>
      </p:sp>
      <p:sp>
        <p:nvSpPr>
          <p:cNvPr id="5" name="TextBox 4">
            <a:extLst>
              <a:ext uri="{FF2B5EF4-FFF2-40B4-BE49-F238E27FC236}">
                <a16:creationId xmlns:a16="http://schemas.microsoft.com/office/drawing/2014/main" id="{FAE65D9F-2A01-3A37-4BDE-52D21B213718}"/>
              </a:ext>
            </a:extLst>
          </p:cNvPr>
          <p:cNvSpPr txBox="1"/>
          <p:nvPr/>
        </p:nvSpPr>
        <p:spPr>
          <a:xfrm>
            <a:off x="7171442" y="4864424"/>
            <a:ext cx="341593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Who did it?</a:t>
            </a:r>
            <a:endParaRPr lang="en-DK" dirty="0" err="1"/>
          </a:p>
        </p:txBody>
      </p:sp>
      <p:sp>
        <p:nvSpPr>
          <p:cNvPr id="6" name="TextBox 5">
            <a:extLst>
              <a:ext uri="{FF2B5EF4-FFF2-40B4-BE49-F238E27FC236}">
                <a16:creationId xmlns:a16="http://schemas.microsoft.com/office/drawing/2014/main" id="{7BD4DC1B-ADC4-AE42-35E1-12B204A5844E}"/>
              </a:ext>
            </a:extLst>
          </p:cNvPr>
          <p:cNvSpPr txBox="1"/>
          <p:nvPr/>
        </p:nvSpPr>
        <p:spPr>
          <a:xfrm>
            <a:off x="5309687" y="6463535"/>
            <a:ext cx="205448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And when?</a:t>
            </a:r>
            <a:endParaRPr lang="en-DK" dirty="0" err="1"/>
          </a:p>
        </p:txBody>
      </p:sp>
    </p:spTree>
    <p:extLst>
      <p:ext uri="{BB962C8B-B14F-4D97-AF65-F5344CB8AC3E}">
        <p14:creationId xmlns:p14="http://schemas.microsoft.com/office/powerpoint/2010/main" val="80802522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Track progress to cloud migrations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70840" y="1200855"/>
            <a:ext cx="9761173" cy="5558226"/>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2604478" y="4732271"/>
            <a:ext cx="5853721" cy="154606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669792" y="2517606"/>
            <a:ext cx="4759707" cy="170314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614286" y="310877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90204" y="4686390"/>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4" name="TextBox 3">
            <a:extLst>
              <a:ext uri="{FF2B5EF4-FFF2-40B4-BE49-F238E27FC236}">
                <a16:creationId xmlns:a16="http://schemas.microsoft.com/office/drawing/2014/main" id="{03F05AE7-1F11-3D49-9BC2-A6C718A7D25B}"/>
              </a:ext>
            </a:extLst>
          </p:cNvPr>
          <p:cNvSpPr txBox="1"/>
          <p:nvPr/>
        </p:nvSpPr>
        <p:spPr>
          <a:xfrm>
            <a:off x="2669792" y="4230792"/>
            <a:ext cx="5056206"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What is current status across environments?</a:t>
            </a:r>
            <a:endParaRPr lang="en-DK" dirty="0" err="1"/>
          </a:p>
        </p:txBody>
      </p:sp>
      <p:sp>
        <p:nvSpPr>
          <p:cNvPr id="5" name="TextBox 4">
            <a:extLst>
              <a:ext uri="{FF2B5EF4-FFF2-40B4-BE49-F238E27FC236}">
                <a16:creationId xmlns:a16="http://schemas.microsoft.com/office/drawing/2014/main" id="{FAE65D9F-2A01-3A37-4BDE-52D21B213718}"/>
              </a:ext>
            </a:extLst>
          </p:cNvPr>
          <p:cNvSpPr txBox="1"/>
          <p:nvPr/>
        </p:nvSpPr>
        <p:spPr>
          <a:xfrm>
            <a:off x="8547125" y="4834324"/>
            <a:ext cx="1992968"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Browse the log</a:t>
            </a:r>
            <a:endParaRPr lang="en-DK" dirty="0" err="1"/>
          </a:p>
        </p:txBody>
      </p:sp>
      <p:sp>
        <p:nvSpPr>
          <p:cNvPr id="6" name="TextBox 5">
            <a:extLst>
              <a:ext uri="{FF2B5EF4-FFF2-40B4-BE49-F238E27FC236}">
                <a16:creationId xmlns:a16="http://schemas.microsoft.com/office/drawing/2014/main" id="{7BD4DC1B-ADC4-AE42-35E1-12B204A5844E}"/>
              </a:ext>
            </a:extLst>
          </p:cNvPr>
          <p:cNvSpPr txBox="1"/>
          <p:nvPr/>
        </p:nvSpPr>
        <p:spPr>
          <a:xfrm>
            <a:off x="4199343" y="6461348"/>
            <a:ext cx="4009846"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Track things over time</a:t>
            </a:r>
            <a:endParaRPr lang="en-DK" dirty="0" err="1"/>
          </a:p>
        </p:txBody>
      </p:sp>
      <p:sp>
        <p:nvSpPr>
          <p:cNvPr id="2" name="Rectangle 1">
            <a:extLst>
              <a:ext uri="{FF2B5EF4-FFF2-40B4-BE49-F238E27FC236}">
                <a16:creationId xmlns:a16="http://schemas.microsoft.com/office/drawing/2014/main" id="{1752E303-6847-B90E-C3B6-9C2FB91B31BB}"/>
              </a:ext>
            </a:extLst>
          </p:cNvPr>
          <p:cNvSpPr/>
          <p:nvPr/>
        </p:nvSpPr>
        <p:spPr bwMode="auto">
          <a:xfrm>
            <a:off x="7678511" y="2656740"/>
            <a:ext cx="2907976" cy="117639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DC35E837-A9CE-BB6C-1C8F-7AF96C8F57A9}"/>
              </a:ext>
            </a:extLst>
          </p:cNvPr>
          <p:cNvSpPr txBox="1"/>
          <p:nvPr/>
        </p:nvSpPr>
        <p:spPr>
          <a:xfrm>
            <a:off x="7979754" y="2012390"/>
            <a:ext cx="3135677"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Error KPIs that work with Power BI metrics</a:t>
            </a:r>
            <a:endParaRPr lang="en-DK" dirty="0" err="1"/>
          </a:p>
        </p:txBody>
      </p:sp>
    </p:spTree>
    <p:extLst>
      <p:ext uri="{BB962C8B-B14F-4D97-AF65-F5344CB8AC3E}">
        <p14:creationId xmlns:p14="http://schemas.microsoft.com/office/powerpoint/2010/main" val="324120688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Track changes to permissions (also over time)</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70840" y="1194829"/>
            <a:ext cx="9761173" cy="5570278"/>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2669793" y="4171325"/>
            <a:ext cx="4408052" cy="160301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669793" y="2517606"/>
            <a:ext cx="2703766" cy="147008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614286" y="310877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90204" y="595989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4" name="TextBox 3">
            <a:extLst>
              <a:ext uri="{FF2B5EF4-FFF2-40B4-BE49-F238E27FC236}">
                <a16:creationId xmlns:a16="http://schemas.microsoft.com/office/drawing/2014/main" id="{03F05AE7-1F11-3D49-9BC2-A6C718A7D25B}"/>
              </a:ext>
            </a:extLst>
          </p:cNvPr>
          <p:cNvSpPr txBox="1"/>
          <p:nvPr/>
        </p:nvSpPr>
        <p:spPr>
          <a:xfrm>
            <a:off x="5463476" y="2517606"/>
            <a:ext cx="3415932"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permission sets were changed?</a:t>
            </a:r>
            <a:endParaRPr lang="en-DK" dirty="0" err="1"/>
          </a:p>
        </p:txBody>
      </p:sp>
      <p:sp>
        <p:nvSpPr>
          <p:cNvPr id="5" name="TextBox 4">
            <a:extLst>
              <a:ext uri="{FF2B5EF4-FFF2-40B4-BE49-F238E27FC236}">
                <a16:creationId xmlns:a16="http://schemas.microsoft.com/office/drawing/2014/main" id="{FAE65D9F-2A01-3A37-4BDE-52D21B213718}"/>
              </a:ext>
            </a:extLst>
          </p:cNvPr>
          <p:cNvSpPr txBox="1"/>
          <p:nvPr/>
        </p:nvSpPr>
        <p:spPr>
          <a:xfrm>
            <a:off x="7171442" y="4732270"/>
            <a:ext cx="341593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And by which apps?</a:t>
            </a:r>
            <a:endParaRPr lang="en-DK" dirty="0" err="1"/>
          </a:p>
        </p:txBody>
      </p:sp>
      <p:sp>
        <p:nvSpPr>
          <p:cNvPr id="6" name="TextBox 5">
            <a:extLst>
              <a:ext uri="{FF2B5EF4-FFF2-40B4-BE49-F238E27FC236}">
                <a16:creationId xmlns:a16="http://schemas.microsoft.com/office/drawing/2014/main" id="{7BD4DC1B-ADC4-AE42-35E1-12B204A5844E}"/>
              </a:ext>
            </a:extLst>
          </p:cNvPr>
          <p:cNvSpPr txBox="1"/>
          <p:nvPr/>
        </p:nvSpPr>
        <p:spPr>
          <a:xfrm>
            <a:off x="4097290" y="6159660"/>
            <a:ext cx="205448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And when?</a:t>
            </a:r>
            <a:endParaRPr lang="en-DK" dirty="0" err="1"/>
          </a:p>
        </p:txBody>
      </p:sp>
    </p:spTree>
    <p:extLst>
      <p:ext uri="{BB962C8B-B14F-4D97-AF65-F5344CB8AC3E}">
        <p14:creationId xmlns:p14="http://schemas.microsoft.com/office/powerpoint/2010/main" val="50641274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D4676-40D7-12B6-810A-568C5CB32011}"/>
              </a:ext>
            </a:extLst>
          </p:cNvPr>
          <p:cNvSpPr>
            <a:spLocks noGrp="1"/>
          </p:cNvSpPr>
          <p:nvPr>
            <p:ph type="title"/>
          </p:nvPr>
        </p:nvSpPr>
        <p:spPr>
          <a:xfrm>
            <a:off x="838199" y="291090"/>
            <a:ext cx="10515599" cy="932688"/>
          </a:xfrm>
        </p:spPr>
        <p:txBody>
          <a:bodyPr vert="horz" lIns="91440" tIns="45720" rIns="91440" bIns="45720" rtlCol="0" anchor="b">
            <a:noAutofit/>
          </a:bodyPr>
          <a:lstStyle/>
          <a:p>
            <a:pPr algn="l">
              <a:lnSpc>
                <a:spcPct val="90000"/>
              </a:lnSpc>
            </a:pPr>
            <a:r>
              <a:rPr lang="en-US" sz="4000" kern="1200" dirty="0">
                <a:solidFill>
                  <a:schemeClr val="tx1"/>
                </a:solidFill>
                <a:latin typeface="+mj-lt"/>
                <a:ea typeface="+mj-ea"/>
                <a:cs typeface="+mj-cs"/>
              </a:rPr>
              <a:t>Track daily/weekly/monthly usage</a:t>
            </a:r>
          </a:p>
        </p:txBody>
      </p:sp>
      <p:pic>
        <p:nvPicPr>
          <p:cNvPr id="5" name="Picture 4">
            <a:extLst>
              <a:ext uri="{FF2B5EF4-FFF2-40B4-BE49-F238E27FC236}">
                <a16:creationId xmlns:a16="http://schemas.microsoft.com/office/drawing/2014/main" id="{B7ABC41E-EF55-708D-6E57-6B02721A2A75}"/>
              </a:ext>
            </a:extLst>
          </p:cNvPr>
          <p:cNvPicPr>
            <a:picLocks noChangeAspect="1"/>
          </p:cNvPicPr>
          <p:nvPr/>
        </p:nvPicPr>
        <p:blipFill>
          <a:blip r:embed="rId2"/>
          <a:stretch>
            <a:fillRect/>
          </a:stretch>
        </p:blipFill>
        <p:spPr>
          <a:xfrm>
            <a:off x="924679" y="1373944"/>
            <a:ext cx="8634533" cy="5461342"/>
          </a:xfrm>
          <a:prstGeom prst="rect">
            <a:avLst/>
          </a:prstGeom>
        </p:spPr>
      </p:pic>
      <p:sp>
        <p:nvSpPr>
          <p:cNvPr id="3" name="Arrow: Right 2">
            <a:extLst>
              <a:ext uri="{FF2B5EF4-FFF2-40B4-BE49-F238E27FC236}">
                <a16:creationId xmlns:a16="http://schemas.microsoft.com/office/drawing/2014/main" id="{44F675C7-E438-3C1C-7A71-31500EFE9D16}"/>
              </a:ext>
            </a:extLst>
          </p:cNvPr>
          <p:cNvSpPr/>
          <p:nvPr/>
        </p:nvSpPr>
        <p:spPr bwMode="auto">
          <a:xfrm>
            <a:off x="354896" y="257634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grpSp>
        <p:nvGrpSpPr>
          <p:cNvPr id="4" name="Group 3">
            <a:extLst>
              <a:ext uri="{FF2B5EF4-FFF2-40B4-BE49-F238E27FC236}">
                <a16:creationId xmlns:a16="http://schemas.microsoft.com/office/drawing/2014/main" id="{A0DD6E5E-3D4C-8EB3-305B-5AA9C49C290D}"/>
              </a:ext>
            </a:extLst>
          </p:cNvPr>
          <p:cNvGrpSpPr/>
          <p:nvPr/>
        </p:nvGrpSpPr>
        <p:grpSpPr>
          <a:xfrm>
            <a:off x="3282299" y="2746437"/>
            <a:ext cx="6114794" cy="2458295"/>
            <a:chOff x="3282299" y="2746437"/>
            <a:chExt cx="6114794" cy="2458295"/>
          </a:xfrm>
        </p:grpSpPr>
        <p:sp>
          <p:nvSpPr>
            <p:cNvPr id="6" name="Rectangle 5">
              <a:extLst>
                <a:ext uri="{FF2B5EF4-FFF2-40B4-BE49-F238E27FC236}">
                  <a16:creationId xmlns:a16="http://schemas.microsoft.com/office/drawing/2014/main" id="{6E6BDA5D-AF55-35BA-6BED-3A85E26B8068}"/>
                </a:ext>
              </a:extLst>
            </p:cNvPr>
            <p:cNvSpPr/>
            <p:nvPr/>
          </p:nvSpPr>
          <p:spPr bwMode="auto">
            <a:xfrm>
              <a:off x="3282299" y="3054214"/>
              <a:ext cx="6114794" cy="215051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A2AEC305-C904-E048-D96A-BFC15B928630}"/>
                </a:ext>
              </a:extLst>
            </p:cNvPr>
            <p:cNvSpPr txBox="1"/>
            <p:nvPr/>
          </p:nvSpPr>
          <p:spPr>
            <a:xfrm>
              <a:off x="3282299" y="2746437"/>
              <a:ext cx="2762132" cy="307777"/>
            </a:xfrm>
            <a:prstGeom prst="rect">
              <a:avLst/>
            </a:prstGeom>
            <a:noFill/>
          </p:spPr>
          <p:txBody>
            <a:bodyPr wrap="square" lIns="0" tIns="0" rIns="0" bIns="0" rtlCol="0">
              <a:spAutoFit/>
            </a:bodyPr>
            <a:lstStyle/>
            <a:p>
              <a:pPr algn="l"/>
              <a:r>
                <a:rPr lang="en-US" sz="2000" dirty="0">
                  <a:solidFill>
                    <a:srgbClr val="C00000"/>
                  </a:solidFill>
                </a:rPr>
                <a:t>See current usage</a:t>
              </a:r>
              <a:endParaRPr lang="en-DK" sz="2000" dirty="0" err="1">
                <a:solidFill>
                  <a:srgbClr val="C00000"/>
                </a:solidFill>
              </a:endParaRPr>
            </a:p>
          </p:txBody>
        </p:sp>
      </p:grpSp>
      <p:grpSp>
        <p:nvGrpSpPr>
          <p:cNvPr id="8" name="Group 7">
            <a:extLst>
              <a:ext uri="{FF2B5EF4-FFF2-40B4-BE49-F238E27FC236}">
                <a16:creationId xmlns:a16="http://schemas.microsoft.com/office/drawing/2014/main" id="{9297FE53-ACB6-52B0-40F4-2315431734D8}"/>
              </a:ext>
            </a:extLst>
          </p:cNvPr>
          <p:cNvGrpSpPr/>
          <p:nvPr/>
        </p:nvGrpSpPr>
        <p:grpSpPr>
          <a:xfrm>
            <a:off x="3323120" y="5306786"/>
            <a:ext cx="6073973" cy="1355269"/>
            <a:chOff x="7335867" y="2829696"/>
            <a:chExt cx="3381633" cy="1285103"/>
          </a:xfrm>
        </p:grpSpPr>
        <p:sp>
          <p:nvSpPr>
            <p:cNvPr id="9" name="Rectangle 8">
              <a:extLst>
                <a:ext uri="{FF2B5EF4-FFF2-40B4-BE49-F238E27FC236}">
                  <a16:creationId xmlns:a16="http://schemas.microsoft.com/office/drawing/2014/main" id="{86944F31-9A53-1131-B05D-BFB15569D5F5}"/>
                </a:ext>
              </a:extLst>
            </p:cNvPr>
            <p:cNvSpPr/>
            <p:nvPr/>
          </p:nvSpPr>
          <p:spPr bwMode="auto">
            <a:xfrm>
              <a:off x="7335867" y="2829696"/>
              <a:ext cx="3381633" cy="128510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65EBDCBD-198B-5BB3-6B43-213FB5E8BE2D}"/>
                </a:ext>
              </a:extLst>
            </p:cNvPr>
            <p:cNvSpPr txBox="1"/>
            <p:nvPr/>
          </p:nvSpPr>
          <p:spPr>
            <a:xfrm>
              <a:off x="7590594" y="3096987"/>
              <a:ext cx="2762132" cy="291843"/>
            </a:xfrm>
            <a:prstGeom prst="rect">
              <a:avLst/>
            </a:prstGeom>
            <a:noFill/>
          </p:spPr>
          <p:txBody>
            <a:bodyPr wrap="square" lIns="0" tIns="0" rIns="0" bIns="0" rtlCol="0">
              <a:spAutoFit/>
            </a:bodyPr>
            <a:lstStyle/>
            <a:p>
              <a:pPr algn="l"/>
              <a:r>
                <a:rPr lang="en-US" sz="2000" dirty="0">
                  <a:solidFill>
                    <a:srgbClr val="C00000"/>
                  </a:solidFill>
                </a:rPr>
                <a:t>Track usage numbers over time</a:t>
              </a:r>
              <a:endParaRPr lang="en-DK" sz="2000" dirty="0" err="1">
                <a:solidFill>
                  <a:srgbClr val="C00000"/>
                </a:solidFill>
              </a:endParaRPr>
            </a:p>
          </p:txBody>
        </p:sp>
      </p:grpSp>
    </p:spTree>
    <p:extLst>
      <p:ext uri="{BB962C8B-B14F-4D97-AF65-F5344CB8AC3E}">
        <p14:creationId xmlns:p14="http://schemas.microsoft.com/office/powerpoint/2010/main" val="39530122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the </a:t>
            </a:r>
            <a:r>
              <a:rPr lang="en-US" dirty="0" err="1"/>
              <a:t>Appsource</a:t>
            </a:r>
            <a:r>
              <a:rPr lang="en-US" dirty="0"/>
              <a:t> validation results </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046" y="1477970"/>
            <a:ext cx="9786762" cy="5003995"/>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588263" y="350496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27454" y="435284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C652C400-DD37-0485-CE13-409C7101E60C}"/>
              </a:ext>
            </a:extLst>
          </p:cNvPr>
          <p:cNvSpPr/>
          <p:nvPr/>
        </p:nvSpPr>
        <p:spPr bwMode="auto">
          <a:xfrm>
            <a:off x="6198093" y="2765661"/>
            <a:ext cx="4405056" cy="158718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3" name="Rectangle 2">
            <a:extLst>
              <a:ext uri="{FF2B5EF4-FFF2-40B4-BE49-F238E27FC236}">
                <a16:creationId xmlns:a16="http://schemas.microsoft.com/office/drawing/2014/main" id="{9C72DB84-BBC2-BD62-1F1F-CF725A9DCFC5}"/>
              </a:ext>
            </a:extLst>
          </p:cNvPr>
          <p:cNvSpPr/>
          <p:nvPr/>
        </p:nvSpPr>
        <p:spPr bwMode="auto">
          <a:xfrm>
            <a:off x="6198093" y="4511040"/>
            <a:ext cx="4405056" cy="165462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4" name="TextBox 3">
            <a:extLst>
              <a:ext uri="{FF2B5EF4-FFF2-40B4-BE49-F238E27FC236}">
                <a16:creationId xmlns:a16="http://schemas.microsoft.com/office/drawing/2014/main" id="{2CD1A59E-1F45-5183-7409-EF3246596DAC}"/>
              </a:ext>
            </a:extLst>
          </p:cNvPr>
          <p:cNvSpPr txBox="1"/>
          <p:nvPr/>
        </p:nvSpPr>
        <p:spPr>
          <a:xfrm>
            <a:off x="7252479" y="6159748"/>
            <a:ext cx="3100530" cy="307777"/>
          </a:xfrm>
          <a:prstGeom prst="rect">
            <a:avLst/>
          </a:prstGeom>
          <a:noFill/>
        </p:spPr>
        <p:txBody>
          <a:bodyPr wrap="square" lIns="0" tIns="0" rIns="0" bIns="0" rtlCol="0">
            <a:spAutoFit/>
          </a:bodyPr>
          <a:lstStyle/>
          <a:p>
            <a:pPr algn="l"/>
            <a:r>
              <a:rPr lang="en-US" sz="2000" dirty="0">
                <a:solidFill>
                  <a:srgbClr val="C00000"/>
                </a:solidFill>
              </a:rPr>
              <a:t>See failure rates by version</a:t>
            </a:r>
            <a:endParaRPr lang="en-DK" sz="2000" dirty="0" err="1">
              <a:solidFill>
                <a:srgbClr val="C00000"/>
              </a:solidFill>
            </a:endParaRPr>
          </a:p>
        </p:txBody>
      </p:sp>
      <p:sp>
        <p:nvSpPr>
          <p:cNvPr id="5" name="TextBox 4">
            <a:extLst>
              <a:ext uri="{FF2B5EF4-FFF2-40B4-BE49-F238E27FC236}">
                <a16:creationId xmlns:a16="http://schemas.microsoft.com/office/drawing/2014/main" id="{1E9E5DED-0614-9D43-E194-1F4223FECC65}"/>
              </a:ext>
            </a:extLst>
          </p:cNvPr>
          <p:cNvSpPr txBox="1"/>
          <p:nvPr/>
        </p:nvSpPr>
        <p:spPr>
          <a:xfrm>
            <a:off x="6535501" y="3405365"/>
            <a:ext cx="3730240"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See failures by country/region</a:t>
            </a:r>
            <a:endParaRPr lang="en-DK" dirty="0" err="1"/>
          </a:p>
        </p:txBody>
      </p:sp>
    </p:spTree>
    <p:extLst>
      <p:ext uri="{BB962C8B-B14F-4D97-AF65-F5344CB8AC3E}">
        <p14:creationId xmlns:p14="http://schemas.microsoft.com/office/powerpoint/2010/main" val="411298833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the usage of AL-GO for </a:t>
            </a:r>
            <a:r>
              <a:rPr lang="en-US" dirty="0" err="1"/>
              <a:t>Github</a:t>
            </a:r>
            <a:endParaRPr lang="en-US" dirty="0"/>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046" y="1201646"/>
            <a:ext cx="9786762" cy="5556644"/>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632808" y="356592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712372" y="542681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C652C400-DD37-0485-CE13-409C7101E60C}"/>
              </a:ext>
            </a:extLst>
          </p:cNvPr>
          <p:cNvSpPr/>
          <p:nvPr/>
        </p:nvSpPr>
        <p:spPr bwMode="auto">
          <a:xfrm>
            <a:off x="7408585" y="2560534"/>
            <a:ext cx="3194564" cy="147860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3" name="Rectangle 2">
            <a:extLst>
              <a:ext uri="{FF2B5EF4-FFF2-40B4-BE49-F238E27FC236}">
                <a16:creationId xmlns:a16="http://schemas.microsoft.com/office/drawing/2014/main" id="{9C72DB84-BBC2-BD62-1F1F-CF725A9DCFC5}"/>
              </a:ext>
            </a:extLst>
          </p:cNvPr>
          <p:cNvSpPr/>
          <p:nvPr/>
        </p:nvSpPr>
        <p:spPr bwMode="auto">
          <a:xfrm>
            <a:off x="2665379" y="4638362"/>
            <a:ext cx="7937770" cy="200757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Tree>
    <p:extLst>
      <p:ext uri="{BB962C8B-B14F-4D97-AF65-F5344CB8AC3E}">
        <p14:creationId xmlns:p14="http://schemas.microsoft.com/office/powerpoint/2010/main" val="354929304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rcRect/>
          <a:stretch/>
        </p:blipFill>
        <p:spPr>
          <a:xfrm>
            <a:off x="1185272" y="1194829"/>
            <a:ext cx="9732310" cy="5570278"/>
          </a:xfrm>
          <a:prstGeom prst="rect">
            <a:avLst/>
          </a:prstGeom>
          <a:noFill/>
        </p:spPr>
      </p:pic>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which clients the users at customer use</a:t>
            </a: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677352" y="257226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04A6D470-098B-9D6A-96DB-A43550B426AE}"/>
              </a:ext>
            </a:extLst>
          </p:cNvPr>
          <p:cNvSpPr/>
          <p:nvPr/>
        </p:nvSpPr>
        <p:spPr bwMode="auto">
          <a:xfrm>
            <a:off x="6899188" y="2438400"/>
            <a:ext cx="3739979" cy="106680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D1224322-79A5-5368-2805-DE0A3703967F}"/>
              </a:ext>
            </a:extLst>
          </p:cNvPr>
          <p:cNvSpPr/>
          <p:nvPr/>
        </p:nvSpPr>
        <p:spPr bwMode="auto">
          <a:xfrm>
            <a:off x="4604951" y="4312508"/>
            <a:ext cx="696098" cy="151576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41652830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3"/>
          <a:srcRect/>
          <a:stretch/>
        </p:blipFill>
        <p:spPr>
          <a:xfrm>
            <a:off x="1202619" y="1206698"/>
            <a:ext cx="9786762" cy="5527878"/>
          </a:xfrm>
          <a:prstGeom prst="rect">
            <a:avLst/>
          </a:prstGeom>
          <a:noFill/>
        </p:spPr>
      </p:pic>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which standard features customers use</a:t>
            </a:r>
          </a:p>
        </p:txBody>
      </p:sp>
      <p:sp>
        <p:nvSpPr>
          <p:cNvPr id="8" name="Rectangle 7">
            <a:extLst>
              <a:ext uri="{FF2B5EF4-FFF2-40B4-BE49-F238E27FC236}">
                <a16:creationId xmlns:a16="http://schemas.microsoft.com/office/drawing/2014/main" id="{1E235AE8-42C5-7934-C2D3-206063408EB0}"/>
              </a:ext>
            </a:extLst>
          </p:cNvPr>
          <p:cNvSpPr/>
          <p:nvPr/>
        </p:nvSpPr>
        <p:spPr bwMode="auto">
          <a:xfrm>
            <a:off x="10050162" y="2183026"/>
            <a:ext cx="939219" cy="341046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372499" y="2351901"/>
            <a:ext cx="5420496" cy="400770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409" y="282257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90900806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Excel layouts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tretch>
            <a:fillRect/>
          </a:stretch>
        </p:blipFill>
        <p:spPr>
          <a:xfrm>
            <a:off x="1158046" y="1178508"/>
            <a:ext cx="9786762" cy="5602920"/>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7344032" y="2421924"/>
            <a:ext cx="3381633" cy="109975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4847969" y="2648463"/>
            <a:ext cx="477793" cy="400770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81471" y="317156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57517931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Data Analysis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046" y="1475887"/>
            <a:ext cx="9786762" cy="5008162"/>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2669793" y="2814921"/>
            <a:ext cx="4707664" cy="122789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5066165" y="4879394"/>
            <a:ext cx="2311292" cy="160465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569282"/>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409" y="492643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TextBox 1">
            <a:extLst>
              <a:ext uri="{FF2B5EF4-FFF2-40B4-BE49-F238E27FC236}">
                <a16:creationId xmlns:a16="http://schemas.microsoft.com/office/drawing/2014/main" id="{910B4CA9-9CF3-2ACD-5FC2-D73793378652}"/>
              </a:ext>
            </a:extLst>
          </p:cNvPr>
          <p:cNvSpPr txBox="1"/>
          <p:nvPr/>
        </p:nvSpPr>
        <p:spPr>
          <a:xfrm>
            <a:off x="2669793" y="4073944"/>
            <a:ext cx="2762132" cy="307777"/>
          </a:xfrm>
          <a:prstGeom prst="rect">
            <a:avLst/>
          </a:prstGeom>
          <a:noFill/>
        </p:spPr>
        <p:txBody>
          <a:bodyPr wrap="square" lIns="0" tIns="0" rIns="0" bIns="0" rtlCol="0">
            <a:spAutoFit/>
          </a:bodyPr>
          <a:lstStyle/>
          <a:p>
            <a:pPr algn="l"/>
            <a:r>
              <a:rPr lang="en-US" sz="2000" dirty="0">
                <a:solidFill>
                  <a:srgbClr val="C00000"/>
                </a:solidFill>
              </a:rPr>
              <a:t>Usage across customers</a:t>
            </a:r>
            <a:endParaRPr lang="en-DK" sz="2000" dirty="0" err="1">
              <a:solidFill>
                <a:srgbClr val="C00000"/>
              </a:solidFill>
            </a:endParaRPr>
          </a:p>
        </p:txBody>
      </p:sp>
      <p:sp>
        <p:nvSpPr>
          <p:cNvPr id="3" name="TextBox 2">
            <a:extLst>
              <a:ext uri="{FF2B5EF4-FFF2-40B4-BE49-F238E27FC236}">
                <a16:creationId xmlns:a16="http://schemas.microsoft.com/office/drawing/2014/main" id="{8D080CB7-A593-0518-0E01-432A94F5612D}"/>
              </a:ext>
            </a:extLst>
          </p:cNvPr>
          <p:cNvSpPr txBox="1"/>
          <p:nvPr/>
        </p:nvSpPr>
        <p:spPr>
          <a:xfrm>
            <a:off x="5023625" y="6519069"/>
            <a:ext cx="4540610" cy="307777"/>
          </a:xfrm>
          <a:prstGeom prst="rect">
            <a:avLst/>
          </a:prstGeom>
          <a:noFill/>
        </p:spPr>
        <p:txBody>
          <a:bodyPr wrap="square" lIns="0" tIns="0" rIns="0" bIns="0" rtlCol="0">
            <a:spAutoFit/>
          </a:bodyPr>
          <a:lstStyle/>
          <a:p>
            <a:pPr algn="l"/>
            <a:r>
              <a:rPr lang="en-US" sz="2000" dirty="0">
                <a:solidFill>
                  <a:srgbClr val="C00000"/>
                </a:solidFill>
              </a:rPr>
              <a:t>On which pages do they analyze data?</a:t>
            </a:r>
            <a:endParaRPr lang="en-DK" sz="2000" dirty="0" err="1">
              <a:solidFill>
                <a:srgbClr val="C00000"/>
              </a:solidFill>
            </a:endParaRPr>
          </a:p>
        </p:txBody>
      </p:sp>
    </p:spTree>
    <p:extLst>
      <p:ext uri="{BB962C8B-B14F-4D97-AF65-F5344CB8AC3E}">
        <p14:creationId xmlns:p14="http://schemas.microsoft.com/office/powerpoint/2010/main" val="251834447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follow up on onboarding activities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258" y="1194829"/>
            <a:ext cx="9786338" cy="5570278"/>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588263" y="229161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48777" y="540847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914887A7-6A59-3688-ADD1-E29846D292D9}"/>
              </a:ext>
            </a:extLst>
          </p:cNvPr>
          <p:cNvGrpSpPr/>
          <p:nvPr/>
        </p:nvGrpSpPr>
        <p:grpSpPr>
          <a:xfrm>
            <a:off x="2662441" y="2491377"/>
            <a:ext cx="4550705" cy="2317386"/>
            <a:chOff x="2662441" y="2491377"/>
            <a:chExt cx="4550705" cy="2317386"/>
          </a:xfrm>
        </p:grpSpPr>
        <p:sp>
          <p:nvSpPr>
            <p:cNvPr id="9" name="Rectangle 8">
              <a:extLst>
                <a:ext uri="{FF2B5EF4-FFF2-40B4-BE49-F238E27FC236}">
                  <a16:creationId xmlns:a16="http://schemas.microsoft.com/office/drawing/2014/main" id="{A8FDE458-278E-BFC2-CFDC-02E16B070EF8}"/>
                </a:ext>
              </a:extLst>
            </p:cNvPr>
            <p:cNvSpPr/>
            <p:nvPr/>
          </p:nvSpPr>
          <p:spPr bwMode="auto">
            <a:xfrm>
              <a:off x="2662441" y="2829696"/>
              <a:ext cx="4550705" cy="197906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543FC82F-0C10-D7A4-8FE6-0B2A4450AFAF}"/>
                </a:ext>
              </a:extLst>
            </p:cNvPr>
            <p:cNvSpPr txBox="1"/>
            <p:nvPr/>
          </p:nvSpPr>
          <p:spPr>
            <a:xfrm>
              <a:off x="2662441" y="2491377"/>
              <a:ext cx="3930220" cy="307777"/>
            </a:xfrm>
            <a:prstGeom prst="rect">
              <a:avLst/>
            </a:prstGeom>
            <a:noFill/>
          </p:spPr>
          <p:txBody>
            <a:bodyPr wrap="square" lIns="0" tIns="0" rIns="0" bIns="0" rtlCol="0">
              <a:spAutoFit/>
            </a:bodyPr>
            <a:lstStyle/>
            <a:p>
              <a:pPr algn="l"/>
              <a:r>
                <a:rPr lang="en-US" sz="2000" dirty="0">
                  <a:solidFill>
                    <a:srgbClr val="C00000"/>
                  </a:solidFill>
                </a:rPr>
                <a:t>Track checklists across customers</a:t>
              </a:r>
              <a:endParaRPr lang="en-DK" sz="2000" dirty="0" err="1">
                <a:solidFill>
                  <a:srgbClr val="C00000"/>
                </a:solidFill>
              </a:endParaRPr>
            </a:p>
          </p:txBody>
        </p:sp>
      </p:grpSp>
      <p:grpSp>
        <p:nvGrpSpPr>
          <p:cNvPr id="4" name="Group 3">
            <a:extLst>
              <a:ext uri="{FF2B5EF4-FFF2-40B4-BE49-F238E27FC236}">
                <a16:creationId xmlns:a16="http://schemas.microsoft.com/office/drawing/2014/main" id="{4FBAAE25-1702-017F-E6EC-A8D19C348742}"/>
              </a:ext>
            </a:extLst>
          </p:cNvPr>
          <p:cNvGrpSpPr/>
          <p:nvPr/>
        </p:nvGrpSpPr>
        <p:grpSpPr>
          <a:xfrm>
            <a:off x="7335867" y="2491378"/>
            <a:ext cx="3381633" cy="1623421"/>
            <a:chOff x="7335867" y="2491378"/>
            <a:chExt cx="3381633" cy="1623421"/>
          </a:xfrm>
        </p:grpSpPr>
        <p:sp>
          <p:nvSpPr>
            <p:cNvPr id="8" name="Rectangle 7">
              <a:extLst>
                <a:ext uri="{FF2B5EF4-FFF2-40B4-BE49-F238E27FC236}">
                  <a16:creationId xmlns:a16="http://schemas.microsoft.com/office/drawing/2014/main" id="{1E235AE8-42C5-7934-C2D3-206063408EB0}"/>
                </a:ext>
              </a:extLst>
            </p:cNvPr>
            <p:cNvSpPr/>
            <p:nvPr/>
          </p:nvSpPr>
          <p:spPr bwMode="auto">
            <a:xfrm>
              <a:off x="7335867" y="2829696"/>
              <a:ext cx="3381633" cy="128510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D72FD9F0-FDFA-B9ED-A081-8E1D47F2855C}"/>
                </a:ext>
              </a:extLst>
            </p:cNvPr>
            <p:cNvSpPr txBox="1"/>
            <p:nvPr/>
          </p:nvSpPr>
          <p:spPr>
            <a:xfrm>
              <a:off x="7335867" y="2491378"/>
              <a:ext cx="2762132" cy="307777"/>
            </a:xfrm>
            <a:prstGeom prst="rect">
              <a:avLst/>
            </a:prstGeom>
            <a:noFill/>
          </p:spPr>
          <p:txBody>
            <a:bodyPr wrap="square" lIns="0" tIns="0" rIns="0" bIns="0" rtlCol="0">
              <a:spAutoFit/>
            </a:bodyPr>
            <a:lstStyle/>
            <a:p>
              <a:pPr algn="l"/>
              <a:r>
                <a:rPr lang="en-US" sz="2000" dirty="0">
                  <a:solidFill>
                    <a:srgbClr val="C00000"/>
                  </a:solidFill>
                </a:rPr>
                <a:t>Track checklist progress</a:t>
              </a:r>
              <a:endParaRPr lang="en-DK" sz="2000" dirty="0" err="1">
                <a:solidFill>
                  <a:srgbClr val="C00000"/>
                </a:solidFill>
              </a:endParaRPr>
            </a:p>
          </p:txBody>
        </p:sp>
      </p:grpSp>
    </p:spTree>
    <p:extLst>
      <p:ext uri="{BB962C8B-B14F-4D97-AF65-F5344CB8AC3E}">
        <p14:creationId xmlns:p14="http://schemas.microsoft.com/office/powerpoint/2010/main" val="953339275"/>
      </p:ext>
    </p:extLst>
  </p:cSld>
  <p:clrMapOvr>
    <a:masterClrMapping/>
  </p:clrMapOvr>
  <p:transition>
    <p:fade/>
  </p:transition>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3" id="{A27CBA14-79C9-4147-B54D-D1CDFA6A7ECC}" vid="{FA88690D-C47D-D141-9748-5076AC231E5D}"/>
    </a:ext>
  </a:extLst>
</a:theme>
</file>

<file path=ppt/theme/theme2.xml><?xml version="1.0" encoding="utf-8"?>
<a:theme xmlns:a="http://schemas.openxmlformats.org/drawingml/2006/main" name="1_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print Review Presentation Template.potx" id="{6FA89D56-EFB5-401C-A5D1-4E8E5AECE94F}" vid="{DEB188B6-A408-4922-B59C-346356D4F95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7786</TotalTime>
  <Words>879</Words>
  <Application>Microsoft Office PowerPoint</Application>
  <PresentationFormat>Widescreen</PresentationFormat>
  <Paragraphs>128</Paragraphs>
  <Slides>41</Slides>
  <Notes>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41</vt:i4>
      </vt:variant>
    </vt:vector>
  </HeadingPairs>
  <TitlesOfParts>
    <vt:vector size="50" baseType="lpstr">
      <vt:lpstr>Arial</vt:lpstr>
      <vt:lpstr>Calibri</vt:lpstr>
      <vt:lpstr>Consolas</vt:lpstr>
      <vt:lpstr>Segoe UI</vt:lpstr>
      <vt:lpstr>Segoe UI Semibold</vt:lpstr>
      <vt:lpstr>Wingdings</vt:lpstr>
      <vt:lpstr>Microsoft D365 template</vt:lpstr>
      <vt:lpstr>1_Microsoft D365 template</vt:lpstr>
      <vt:lpstr>1_Office Theme</vt:lpstr>
      <vt:lpstr>Telemetry (Power BI) app usage scenarios</vt:lpstr>
      <vt:lpstr>PowerPoint Presentation</vt:lpstr>
      <vt:lpstr>Usage</vt:lpstr>
      <vt:lpstr>Track daily/weekly/monthly usage</vt:lpstr>
      <vt:lpstr>How to see which clients the users at customer use</vt:lpstr>
      <vt:lpstr>How to see which standard features customers use</vt:lpstr>
      <vt:lpstr>How to see if customer is using Excel layouts</vt:lpstr>
      <vt:lpstr>How to see if customer is using Data Analysis</vt:lpstr>
      <vt:lpstr>How to follow up on onboarding activities</vt:lpstr>
      <vt:lpstr>How to see if customer is using Microsoft connectors</vt:lpstr>
      <vt:lpstr>Errors</vt:lpstr>
      <vt:lpstr>Troubleshoot errors that users see</vt:lpstr>
      <vt:lpstr>Troubleshoot permission issues</vt:lpstr>
      <vt:lpstr>Troubleshoot deadlock issues</vt:lpstr>
      <vt:lpstr>Performance</vt:lpstr>
      <vt:lpstr>Tuning login performance</vt:lpstr>
      <vt:lpstr>Login performance</vt:lpstr>
      <vt:lpstr>Long running AL methods</vt:lpstr>
      <vt:lpstr>Long running AL methods – see SQL statistics</vt:lpstr>
      <vt:lpstr>Analyzing database locks - 1</vt:lpstr>
      <vt:lpstr>Analyzing database locks - 2</vt:lpstr>
      <vt:lpstr>Analyzing database locks - 3</vt:lpstr>
      <vt:lpstr>Analyzing database locks - 4</vt:lpstr>
      <vt:lpstr>Analyzing database locks - 5</vt:lpstr>
      <vt:lpstr>Tuning incoming web service calls</vt:lpstr>
      <vt:lpstr>Is your API code fast?</vt:lpstr>
      <vt:lpstr>Does your API calls get queued up?</vt:lpstr>
      <vt:lpstr>Are you calling APIs aggressively?</vt:lpstr>
      <vt:lpstr>Incoming web service performance – non-200 calls</vt:lpstr>
      <vt:lpstr>Tuning outgoing web service calls</vt:lpstr>
      <vt:lpstr>Outgoing web service performance - 1</vt:lpstr>
      <vt:lpstr>Outgoing web service performance - 2</vt:lpstr>
      <vt:lpstr>Outgoing web service performance - 3</vt:lpstr>
      <vt:lpstr>Update performance – do you use DataTransfer?</vt:lpstr>
      <vt:lpstr>Track performance test results – also over time</vt:lpstr>
      <vt:lpstr>Administration</vt:lpstr>
      <vt:lpstr>Track changes to Feature Management switches</vt:lpstr>
      <vt:lpstr>Track progress to cloud migrations</vt:lpstr>
      <vt:lpstr>Track changes to permissions (also over time)</vt:lpstr>
      <vt:lpstr>How to see the Appsource validation results </vt:lpstr>
      <vt:lpstr>How to see the usage of AL-GO for Github</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Telemetry is just a fancy word for “usage data”</dc:title>
  <dc:creator>Kennie Pontoppidan</dc:creator>
  <cp:lastModifiedBy>Kennie Pontoppidan</cp:lastModifiedBy>
  <cp:revision>21</cp:revision>
  <dcterms:created xsi:type="dcterms:W3CDTF">2023-05-11T10:10:30Z</dcterms:created>
  <dcterms:modified xsi:type="dcterms:W3CDTF">2023-09-22T09:57:31Z</dcterms:modified>
</cp:coreProperties>
</file>